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6"/>
  </p:notesMasterIdLst>
  <p:sldIdLst>
    <p:sldId id="2271" r:id="rId3"/>
    <p:sldId id="2280" r:id="rId4"/>
    <p:sldId id="2278" r:id="rId5"/>
    <p:sldId id="2324" r:id="rId6"/>
    <p:sldId id="2325" r:id="rId7"/>
    <p:sldId id="2284" r:id="rId8"/>
    <p:sldId id="2235" r:id="rId9"/>
    <p:sldId id="2299" r:id="rId10"/>
    <p:sldId id="2327" r:id="rId11"/>
    <p:sldId id="2330" r:id="rId12"/>
    <p:sldId id="2329" r:id="rId13"/>
    <p:sldId id="2328" r:id="rId14"/>
    <p:sldId id="2059" r:id="rId15"/>
    <p:sldId id="2233" r:id="rId16"/>
    <p:sldId id="2331" r:id="rId17"/>
    <p:sldId id="2332" r:id="rId18"/>
    <p:sldId id="2333" r:id="rId19"/>
    <p:sldId id="2334" r:id="rId20"/>
    <p:sldId id="2335" r:id="rId21"/>
    <p:sldId id="2336" r:id="rId22"/>
    <p:sldId id="2337" r:id="rId23"/>
    <p:sldId id="2338" r:id="rId24"/>
    <p:sldId id="2339" r:id="rId25"/>
    <p:sldId id="2340" r:id="rId26"/>
    <p:sldId id="2341" r:id="rId27"/>
    <p:sldId id="2342" r:id="rId28"/>
    <p:sldId id="2343" r:id="rId29"/>
    <p:sldId id="2344" r:id="rId30"/>
    <p:sldId id="2345" r:id="rId31"/>
    <p:sldId id="2346" r:id="rId32"/>
    <p:sldId id="2347" r:id="rId33"/>
    <p:sldId id="2348" r:id="rId34"/>
    <p:sldId id="2349" r:id="rId35"/>
    <p:sldId id="2350" r:id="rId36"/>
    <p:sldId id="2351" r:id="rId37"/>
    <p:sldId id="1986" r:id="rId38"/>
    <p:sldId id="2163" r:id="rId39"/>
    <p:sldId id="2352" r:id="rId40"/>
    <p:sldId id="2353" r:id="rId41"/>
    <p:sldId id="2354" r:id="rId42"/>
    <p:sldId id="2355" r:id="rId43"/>
    <p:sldId id="1948" r:id="rId44"/>
    <p:sldId id="1894" r:id="rId4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00A1DA"/>
    <a:srgbClr val="AFDDFF"/>
    <a:srgbClr val="007FDE"/>
    <a:srgbClr val="0083E6"/>
    <a:srgbClr val="29A3FF"/>
    <a:srgbClr val="6DC0FF"/>
    <a:srgbClr val="007DDA"/>
    <a:srgbClr val="0086EA"/>
    <a:srgbClr val="0077D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5" autoAdjust="0"/>
    <p:restoredTop sz="93697" autoAdjust="0"/>
  </p:normalViewPr>
  <p:slideViewPr>
    <p:cSldViewPr>
      <p:cViewPr varScale="1">
        <p:scale>
          <a:sx n="97" d="100"/>
          <a:sy n="97" d="100"/>
        </p:scale>
        <p:origin x="-1361"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09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5/15/2023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3357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5280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4462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963049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835188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200924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040727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141233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262972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564579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3545813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xmlns="" val="4179762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58728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54563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172705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82249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60225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211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6041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3701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309012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63734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982190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0479541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93573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60422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3879090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42349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281748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5049962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43</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4897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2869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9262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3528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772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5/15/2023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5/15/2023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5/15/2023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5/15/2023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5/15/2023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5/15/2023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5/15/2023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5/15/2023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5/15/2023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5/15/2023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5/15/2023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52  </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17 May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1447800" y="4267200"/>
            <a:ext cx="62484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How To Split A Church</a:t>
            </a:r>
            <a:endParaRPr lang="en-US" sz="3200" b="1" dirty="0">
              <a:ln w="10160">
                <a:solidFill>
                  <a:schemeClr val="accent5"/>
                </a:solidFill>
                <a:prstDash val="solid"/>
              </a:ln>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Rebuking Division and Folly</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95400"/>
            <a:ext cx="8534400" cy="4708981"/>
          </a:xfrm>
          <a:prstGeom prst="rect">
            <a:avLst/>
          </a:prstGeom>
          <a:noFill/>
          <a:effectLst/>
        </p:spPr>
        <p:txBody>
          <a:bodyPr wrap="square" rtlCol="0">
            <a:spAutoFit/>
          </a:bodyPr>
          <a:lstStyle/>
          <a:p>
            <a:pPr indent="457200"/>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 . . . </a:t>
            </a:r>
            <a:r>
              <a:rPr lang="en-US" sz="2400" b="1" dirty="0" smtClean="0">
                <a:latin typeface="Cambria" panose="02040503050406030204" pitchFamily="18" charset="0"/>
                <a:ea typeface="Cambria" panose="02040503050406030204" pitchFamily="18" charset="0"/>
              </a:rPr>
              <a:t>opens </a:t>
            </a:r>
            <a:r>
              <a:rPr lang="en-US" sz="2400" b="1" dirty="0">
                <a:latin typeface="Cambria" panose="02040503050406030204" pitchFamily="18" charset="0"/>
                <a:ea typeface="Cambria" panose="02040503050406030204" pitchFamily="18" charset="0"/>
              </a:rPr>
              <a:t>this study with </a:t>
            </a:r>
            <a:r>
              <a:rPr lang="en-US" sz="2400" b="1" dirty="0" smtClean="0">
                <a:latin typeface="Cambria" panose="02040503050406030204" pitchFamily="18" charset="0"/>
                <a:ea typeface="Cambria" panose="02040503050406030204" pitchFamily="18" charset="0"/>
              </a:rPr>
              <a:t>a reflection on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Divorce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saying, </a:t>
            </a:r>
            <a:r>
              <a:rPr lang="en-US" sz="2400" b="1" dirty="0" smtClean="0">
                <a:latin typeface="Cambria" panose="02040503050406030204" pitchFamily="18" charset="0"/>
                <a:ea typeface="Cambria" panose="02040503050406030204" pitchFamily="18" charset="0"/>
              </a:rPr>
              <a:t>“When I was a young man, people </a:t>
            </a:r>
            <a:r>
              <a:rPr lang="en-US" sz="2400" b="1" dirty="0" smtClean="0">
                <a:latin typeface="Cambria" panose="02040503050406030204" pitchFamily="18" charset="0"/>
                <a:ea typeface="Cambria" panose="02040503050406030204" pitchFamily="18" charset="0"/>
              </a:rPr>
              <a:t>spoke of </a:t>
            </a:r>
            <a:r>
              <a:rPr lang="en-US" sz="2400" b="1" dirty="0" smtClean="0">
                <a:latin typeface="Cambria" panose="02040503050406030204" pitchFamily="18" charset="0"/>
                <a:ea typeface="Cambria" panose="02040503050406030204" pitchFamily="18" charset="0"/>
              </a:rPr>
              <a:t>divorce in the most hushed tones </a:t>
            </a:r>
            <a:r>
              <a:rPr lang="en-US" sz="2400" b="1" dirty="0" smtClean="0">
                <a:latin typeface="Cambria" panose="02040503050406030204" pitchFamily="18" charset="0"/>
                <a:ea typeface="Cambria" panose="02040503050406030204" pitchFamily="18" charset="0"/>
              </a:rPr>
              <a:t>. . . a </a:t>
            </a:r>
            <a:r>
              <a:rPr lang="en-US" sz="2400" b="1" dirty="0" smtClean="0">
                <a:latin typeface="Cambria" panose="02040503050406030204" pitchFamily="18" charset="0"/>
                <a:ea typeface="Cambria" panose="02040503050406030204" pitchFamily="18" charset="0"/>
              </a:rPr>
              <a:t>dark and secret tragedy in the same category as mental illness.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 Something that only happened to a distant </a:t>
            </a:r>
            <a:r>
              <a:rPr lang="en-US" sz="2400" b="1" dirty="0" smtClean="0">
                <a:latin typeface="Cambria" panose="02040503050406030204" pitchFamily="18" charset="0"/>
                <a:ea typeface="Cambria" panose="02040503050406030204" pitchFamily="18" charset="0"/>
              </a:rPr>
              <a:t>relative or </a:t>
            </a:r>
            <a:r>
              <a:rPr lang="en-US" sz="2400" b="1" dirty="0" smtClean="0">
                <a:latin typeface="Cambria" panose="02040503050406030204" pitchFamily="18" charset="0"/>
                <a:ea typeface="Cambria" panose="02040503050406030204" pitchFamily="18" charset="0"/>
              </a:rPr>
              <a:t>the unfaithful neighbor down the street.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Times have certainly changed and many of us have felt the devastating fallout from this domestic explosion.</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Debris from the impact of two colliding wills flying indiscriminately and often landing on the most </a:t>
            </a:r>
            <a:r>
              <a:rPr lang="en-US" sz="2400" b="1" dirty="0" smtClean="0">
                <a:latin typeface="Cambria" panose="02040503050406030204" pitchFamily="18" charset="0"/>
                <a:ea typeface="Cambria" panose="02040503050406030204" pitchFamily="18" charset="0"/>
              </a:rPr>
              <a:t>vulnerable—the children</a:t>
            </a:r>
            <a:r>
              <a:rPr lang="en-US" sz="2400" b="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476565" y="287618"/>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431149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947"/>
            <a:ext cx="8382000" cy="5104653"/>
          </a:xfrm>
          <a:prstGeom prst="rect">
            <a:avLst/>
          </a:prstGeom>
          <a:noFill/>
          <a:effectLst/>
        </p:spPr>
        <p:txBody>
          <a:bodyPr wrap="square" rtlCol="0">
            <a:spAutoFit/>
          </a:bodyPr>
          <a:lstStyle/>
          <a:p>
            <a:pPr indent="457200"/>
            <a:r>
              <a:rPr lang="en-US" sz="2400" b="1" dirty="0">
                <a:latin typeface="Cambria" panose="02040503050406030204" pitchFamily="18" charset="0"/>
                <a:ea typeface="Cambria" panose="02040503050406030204" pitchFamily="18" charset="0"/>
              </a:rPr>
              <a:t>Like the breakup of a marriage, so a congregational divorce is painful and tragic – especially for babes in Christ who look to their spiritual family for security and stability.” </a:t>
            </a:r>
            <a:endParaRPr lang="en-US" sz="1200" b="1" dirty="0">
              <a:latin typeface="Cambria" panose="02040503050406030204" pitchFamily="18" charset="0"/>
              <a:ea typeface="Cambria" panose="02040503050406030204" pitchFamily="18" charset="0"/>
            </a:endParaRPr>
          </a:p>
          <a:p>
            <a:pPr indent="457200"/>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Then he says this </a:t>
            </a:r>
            <a:r>
              <a:rPr lang="en-US" sz="2400" b="1" dirty="0" smtClean="0">
                <a:latin typeface="Cambria" panose="02040503050406030204" pitchFamily="18" charset="0"/>
                <a:ea typeface="Cambria" panose="02040503050406030204" pitchFamily="18" charset="0"/>
              </a:rPr>
              <a:t>… “I am convinced that nothing breaks the heart of God like the splintering of a church</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“Nothing </a:t>
            </a:r>
            <a:r>
              <a:rPr lang="en-US" sz="2400" b="1" dirty="0" smtClean="0">
                <a:latin typeface="Cambria" panose="02040503050406030204" pitchFamily="18" charset="0"/>
                <a:ea typeface="Cambria" panose="02040503050406030204" pitchFamily="18" charset="0"/>
              </a:rPr>
              <a:t>cuts to the quick more than </a:t>
            </a:r>
            <a:r>
              <a:rPr lang="en-US" sz="2400" b="1" u="sng" dirty="0" smtClean="0">
                <a:latin typeface="Cambria" panose="02040503050406030204" pitchFamily="18" charset="0"/>
                <a:ea typeface="Cambria" panose="02040503050406030204" pitchFamily="18" charset="0"/>
              </a:rPr>
              <a:t>disharmony</a:t>
            </a:r>
            <a:r>
              <a:rPr lang="en-US" sz="2400" b="1" dirty="0" smtClean="0">
                <a:latin typeface="Cambria" panose="02040503050406030204" pitchFamily="18" charset="0"/>
                <a:ea typeface="Cambria" panose="02040503050406030204" pitchFamily="18" charset="0"/>
              </a:rPr>
              <a:t>, </a:t>
            </a:r>
            <a:r>
              <a:rPr lang="en-US" sz="2400" b="1" u="sng" dirty="0" smtClean="0">
                <a:latin typeface="Cambria" panose="02040503050406030204" pitchFamily="18" charset="0"/>
                <a:ea typeface="Cambria" panose="02040503050406030204" pitchFamily="18" charset="0"/>
              </a:rPr>
              <a:t>unrest</a:t>
            </a:r>
            <a:r>
              <a:rPr lang="en-US" sz="2400" b="1" dirty="0" smtClean="0">
                <a:latin typeface="Cambria" panose="02040503050406030204" pitchFamily="18" charset="0"/>
                <a:ea typeface="Cambria" panose="02040503050406030204" pitchFamily="18" charset="0"/>
              </a:rPr>
              <a:t>, and </a:t>
            </a:r>
            <a:r>
              <a:rPr lang="en-US" sz="2400" b="1" u="sng" dirty="0" smtClean="0">
                <a:latin typeface="Cambria" panose="02040503050406030204" pitchFamily="18" charset="0"/>
                <a:ea typeface="Cambria" panose="02040503050406030204" pitchFamily="18" charset="0"/>
              </a:rPr>
              <a:t>division</a:t>
            </a:r>
            <a:r>
              <a:rPr lang="en-US" sz="2400" b="1" dirty="0" smtClean="0">
                <a:latin typeface="Cambria" panose="02040503050406030204" pitchFamily="18" charset="0"/>
                <a:ea typeface="Cambria" panose="02040503050406030204" pitchFamily="18" charset="0"/>
              </a:rPr>
              <a:t> among God’s people</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“You </a:t>
            </a:r>
            <a:r>
              <a:rPr lang="en-US" sz="2400" b="1" dirty="0" smtClean="0">
                <a:latin typeface="Cambria" panose="02040503050406030204" pitchFamily="18" charset="0"/>
                <a:ea typeface="Cambria" panose="02040503050406030204" pitchFamily="18" charset="0"/>
              </a:rPr>
              <a:t>and I can, likely, count over the last ten years dozens of once thriving churches and ministries that are now split, divided, and filled with </a:t>
            </a:r>
            <a:r>
              <a:rPr lang="en-US" sz="2400" b="1" dirty="0" smtClean="0">
                <a:latin typeface="Cambria" panose="02040503050406030204" pitchFamily="18" charset="0"/>
                <a:ea typeface="Cambria" panose="02040503050406030204" pitchFamily="18" charset="0"/>
              </a:rPr>
              <a:t>dissension.  Hate </a:t>
            </a:r>
            <a:r>
              <a:rPr lang="en-US" sz="2400" b="1" dirty="0" smtClean="0">
                <a:latin typeface="Cambria" panose="02040503050406030204" pitchFamily="18" charset="0"/>
                <a:ea typeface="Cambria" panose="02040503050406030204" pitchFamily="18" charset="0"/>
              </a:rPr>
              <a:t>has replaced love</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Chaos </a:t>
            </a:r>
            <a:r>
              <a:rPr lang="en-US" sz="2400" b="1" dirty="0" smtClean="0">
                <a:latin typeface="Cambria" panose="02040503050406030204" pitchFamily="18" charset="0"/>
                <a:ea typeface="Cambria" panose="02040503050406030204" pitchFamily="18" charset="0"/>
              </a:rPr>
              <a:t>has driven out peace.” </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1767465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95400"/>
            <a:ext cx="8153400" cy="4708981"/>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In Paul’s day, the church at Corinth teetered on the brink of congregational divorce. </a:t>
            </a:r>
            <a:r>
              <a:rPr lang="en-US" sz="2400" b="1" dirty="0" smtClean="0">
                <a:latin typeface="Cambria" panose="02040503050406030204" pitchFamily="18" charset="0"/>
                <a:ea typeface="Cambria" panose="02040503050406030204" pitchFamily="18" charset="0"/>
              </a:rPr>
              <a:t> Paul</a:t>
            </a:r>
            <a:r>
              <a:rPr lang="en-US" sz="2400" b="1" dirty="0" smtClean="0">
                <a:latin typeface="Cambria" panose="02040503050406030204" pitchFamily="18" charset="0"/>
                <a:ea typeface="Cambria" panose="02040503050406030204" pitchFamily="18" charset="0"/>
              </a:rPr>
              <a:t>, from a distance, was able to discern these cracks of conflict that could ultimately lead to spiritual collapse.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vexed by this news of the churches distressed condition that he could not keep silent.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result?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 passionate plea for the Corinthians to reconcile – </a:t>
            </a:r>
            <a:r>
              <a:rPr lang="en-US" sz="2400" b="1" dirty="0" smtClean="0">
                <a:latin typeface="Cambria" panose="02040503050406030204" pitchFamily="18" charset="0"/>
                <a:ea typeface="Cambria" panose="02040503050406030204" pitchFamily="18" charset="0"/>
              </a:rPr>
              <a:t>     to </a:t>
            </a:r>
            <a:r>
              <a:rPr lang="en-US" sz="2400" b="1" dirty="0" smtClean="0">
                <a:latin typeface="Cambria" panose="02040503050406030204" pitchFamily="18" charset="0"/>
                <a:ea typeface="Cambria" panose="02040503050406030204" pitchFamily="18" charset="0"/>
              </a:rPr>
              <a:t>leave their selfish desires and renew their vows of commitment by cleaving to each other in the Lord Jesus Christ. </a:t>
            </a:r>
            <a:endParaRPr lang="en-US" sz="12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8940775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1295400"/>
            <a:ext cx="8305800" cy="243143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10 </a:t>
            </a:r>
            <a:r>
              <a:rPr lang="en-US" sz="2800" i="1" dirty="0">
                <a:latin typeface="Georgia" panose="02040502050405020303" pitchFamily="18" charset="0"/>
              </a:rPr>
              <a:t>Now I plead with you, brethren, by the name of our Lord Jesus Christ, that you all speak the same thing, and that there be no </a:t>
            </a:r>
            <a:r>
              <a:rPr lang="en-US" sz="2800" i="1" dirty="0" smtClean="0">
                <a:latin typeface="Georgia" panose="02040502050405020303" pitchFamily="18" charset="0"/>
              </a:rPr>
              <a:t>divisions among you</a:t>
            </a:r>
            <a:r>
              <a:rPr lang="en-US" sz="2800" i="1" dirty="0">
                <a:latin typeface="Georgia" panose="02040502050405020303" pitchFamily="18" charset="0"/>
              </a:rPr>
              <a:t>, but that you be perfectly joined together in the same mind and in the same judgment.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19200"/>
            <a:ext cx="8601635" cy="5139869"/>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In verse 10, Paul comes with an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exhortation.</a:t>
            </a:r>
            <a:r>
              <a:rPr lang="en-US" sz="2400" b="1" i="1" dirty="0" smtClean="0">
                <a:latin typeface="Cambria" pitchFamily="18" charset="0"/>
              </a:rPr>
              <a:t>”</a:t>
            </a:r>
            <a:r>
              <a:rPr lang="en-US" sz="2400" b="1" dirty="0" smtClean="0">
                <a:latin typeface="Cambria" pitchFamily="18" charset="0"/>
              </a:rPr>
              <a:t>  A word sometimes confused with a </a:t>
            </a:r>
            <a:r>
              <a:rPr lang="en-US" sz="2400" b="1" i="1" dirty="0" smtClean="0">
                <a:latin typeface="Cambria" pitchFamily="18" charset="0"/>
              </a:rPr>
              <a:t>“sharp </a:t>
            </a:r>
            <a:r>
              <a:rPr lang="en-US" sz="2400" b="1" i="1" dirty="0" smtClean="0">
                <a:latin typeface="Cambria" pitchFamily="18" charset="0"/>
              </a:rPr>
              <a:t>rebuke,”</a:t>
            </a:r>
            <a:r>
              <a:rPr lang="en-US" sz="2400" b="1" dirty="0" smtClean="0">
                <a:latin typeface="Cambria" pitchFamily="18" charset="0"/>
              </a:rPr>
              <a:t> </a:t>
            </a:r>
            <a:r>
              <a:rPr lang="en-US" sz="2400" b="1" dirty="0" smtClean="0">
                <a:latin typeface="Cambria" pitchFamily="18" charset="0"/>
              </a:rPr>
              <a:t>but the Greek word here is </a:t>
            </a:r>
            <a:r>
              <a:rPr lang="en-US" sz="2400" b="1" i="1" dirty="0" smtClean="0">
                <a:latin typeface="Cambria" panose="02040503050406030204" pitchFamily="18" charset="0"/>
                <a:ea typeface="Cambria" panose="02040503050406030204" pitchFamily="18" charset="0"/>
              </a:rPr>
              <a:t>“parakaléō”</a:t>
            </a:r>
            <a:r>
              <a:rPr lang="en-US" sz="2400" b="1" dirty="0" smtClean="0">
                <a:latin typeface="Cambria" panose="02040503050406030204" pitchFamily="18" charset="0"/>
                <a:ea typeface="Cambria" panose="02040503050406030204" pitchFamily="18" charset="0"/>
              </a:rPr>
              <a:t> when translated means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to call to one’s side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for the purpose of counsel or encouragement.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In other words, rather than approach the wayward Corinthians with the attitude of a father about to take his child out to the </a:t>
            </a:r>
            <a:r>
              <a:rPr lang="en-US" sz="2400" b="1" dirty="0" smtClean="0">
                <a:latin typeface="Cambria" pitchFamily="18" charset="0"/>
              </a:rPr>
              <a:t>woodshed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Paul is </a:t>
            </a:r>
            <a:r>
              <a:rPr lang="en-US" sz="2400" b="1" dirty="0" smtClean="0">
                <a:latin typeface="Cambria" pitchFamily="18" charset="0"/>
              </a:rPr>
              <a:t>calling them aside to speak word of wise counsel, encouraging them toward the right path before it is too late.</a:t>
            </a:r>
          </a:p>
          <a:p>
            <a:pPr indent="457200">
              <a:spcAft>
                <a:spcPts val="1200"/>
              </a:spcAft>
            </a:pPr>
            <a:r>
              <a:rPr lang="en-US" sz="2400" b="1" dirty="0" smtClean="0">
                <a:latin typeface="Cambria" pitchFamily="18" charset="0"/>
              </a:rPr>
              <a:t>Now we can understand that Paul’s words in </a:t>
            </a:r>
            <a:r>
              <a:rPr lang="en-US" sz="2400" b="1" dirty="0" smtClean="0">
                <a:effectLst>
                  <a:outerShdw blurRad="38100" dist="38100" dir="2700000" algn="tl">
                    <a:srgbClr val="000000">
                      <a:alpha val="43137"/>
                    </a:srgbClr>
                  </a:outerShdw>
                </a:effectLst>
                <a:latin typeface="Cambria" pitchFamily="18" charset="0"/>
              </a:rPr>
              <a:t>1:10</a:t>
            </a:r>
            <a:r>
              <a:rPr lang="en-US" sz="2400" b="1" dirty="0" smtClean="0">
                <a:latin typeface="Cambria" pitchFamily="18" charset="0"/>
              </a:rPr>
              <a:t>,  are motivated by genuine love and concern, not by anger and frustration. </a:t>
            </a:r>
            <a:endParaRPr lang="en-US" sz="1000" b="1" dirty="0">
              <a:latin typeface="Cambria" pitchFamily="18" charset="0"/>
            </a:endParaRP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525435" cy="5139869"/>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Look at how he does this … he calls them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brethren</a:t>
            </a:r>
            <a:r>
              <a:rPr lang="en-US" sz="2400" b="1" i="1" dirty="0" smtClean="0">
                <a:latin typeface="Cambria" pitchFamily="18" charset="0"/>
              </a:rPr>
              <a:t>,”</a:t>
            </a:r>
            <a:r>
              <a:rPr lang="en-US" sz="2400" b="1" dirty="0" smtClean="0">
                <a:latin typeface="Cambria" pitchFamily="18" charset="0"/>
              </a:rPr>
              <a:t> reaching out to them tenderly as if drawing them together for a family meeting. </a:t>
            </a:r>
            <a:endParaRPr lang="en-US" sz="2400" b="1" dirty="0">
              <a:latin typeface="Cambria" pitchFamily="18" charset="0"/>
              <a:ea typeface="Cambria" panose="02040503050406030204" pitchFamily="18" charset="0"/>
            </a:endParaRPr>
          </a:p>
          <a:p>
            <a:pPr indent="457200">
              <a:spcAft>
                <a:spcPts val="1200"/>
              </a:spcAft>
            </a:pPr>
            <a:r>
              <a:rPr lang="en-US" sz="2400" b="1" dirty="0" smtClean="0">
                <a:latin typeface="Cambria" pitchFamily="18" charset="0"/>
              </a:rPr>
              <a:t>While at the same time, his words carry the authority of an older brother charged with being head of the household. </a:t>
            </a:r>
          </a:p>
          <a:p>
            <a:pPr indent="457200">
              <a:spcAft>
                <a:spcPts val="1200"/>
              </a:spcAft>
            </a:pPr>
            <a:r>
              <a:rPr lang="en-US" sz="2400" b="1" dirty="0" smtClean="0">
                <a:latin typeface="Cambria" pitchFamily="18" charset="0"/>
              </a:rPr>
              <a:t>As an apostle, Paul could exhort them </a:t>
            </a:r>
            <a:r>
              <a:rPr lang="en-US" sz="2400" b="1" i="1" dirty="0" smtClean="0">
                <a:latin typeface="Cambria" pitchFamily="18" charset="0"/>
              </a:rPr>
              <a:t>“by the name of our Lord Jesus Christ”</a:t>
            </a:r>
            <a:r>
              <a:rPr lang="en-US" sz="2400" b="1" dirty="0" smtClean="0">
                <a:latin typeface="Cambria" pitchFamily="18" charset="0"/>
              </a:rPr>
              <a:t> – based on the authority and power granted to him. </a:t>
            </a:r>
          </a:p>
          <a:p>
            <a:pPr indent="457200">
              <a:spcAft>
                <a:spcPts val="1200"/>
              </a:spcAft>
            </a:pPr>
            <a:r>
              <a:rPr lang="en-US" sz="2400" b="1" dirty="0" smtClean="0">
                <a:latin typeface="Cambria" pitchFamily="18" charset="0"/>
              </a:rPr>
              <a:t>Compelled by his love for them, Paul uses his authority to speak in Christ’s name, and urgently calls the Corinthians to put and end to their divisions and to reconcile with one another.</a:t>
            </a:r>
            <a:endParaRPr lang="en-US" sz="1000" b="1" dirty="0">
              <a:latin typeface="Cambria" pitchFamily="18" charset="0"/>
            </a:endParaRPr>
          </a:p>
        </p:txBody>
      </p:sp>
    </p:spTree>
    <p:extLst>
      <p:ext uri="{BB962C8B-B14F-4D97-AF65-F5344CB8AC3E}">
        <p14:creationId xmlns:p14="http://schemas.microsoft.com/office/powerpoint/2010/main" xmlns="" val="20199807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22730" y="1219200"/>
            <a:ext cx="8516470" cy="5232202"/>
          </a:xfrm>
          <a:prstGeom prst="rect">
            <a:avLst/>
          </a:prstGeom>
          <a:noFill/>
          <a:effectLst/>
        </p:spPr>
        <p:txBody>
          <a:bodyPr wrap="square" rtlCol="0">
            <a:spAutoFit/>
          </a:bodyPr>
          <a:lstStyle/>
          <a:p>
            <a:pPr indent="457200"/>
            <a:endParaRPr lang="en-US" sz="10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Paul’s passionate exhortation has two sides – they are      to stop being </a:t>
            </a:r>
            <a:r>
              <a:rPr lang="en-US" sz="2400" b="1" i="1" u="sng" dirty="0" smtClean="0">
                <a:effectLst>
                  <a:outerShdw blurRad="38100" dist="38100" dir="2700000" algn="tl">
                    <a:srgbClr val="000000">
                      <a:alpha val="43137"/>
                    </a:srgbClr>
                  </a:outerShdw>
                </a:effectLst>
                <a:latin typeface="Cambria" pitchFamily="18" charset="0"/>
              </a:rPr>
              <a:t>divided</a:t>
            </a:r>
            <a:r>
              <a:rPr lang="en-US" sz="2400" b="1" dirty="0" smtClean="0">
                <a:latin typeface="Cambria" pitchFamily="18" charset="0"/>
              </a:rPr>
              <a:t> and be </a:t>
            </a:r>
            <a:r>
              <a:rPr lang="en-US" sz="2400" b="1" i="1" u="sng" dirty="0" smtClean="0">
                <a:effectLst>
                  <a:outerShdw blurRad="38100" dist="38100" dir="2700000" algn="tl">
                    <a:srgbClr val="000000">
                      <a:alpha val="43137"/>
                    </a:srgbClr>
                  </a:outerShdw>
                </a:effectLst>
                <a:latin typeface="Cambria" pitchFamily="18" charset="0"/>
              </a:rPr>
              <a:t>united</a:t>
            </a:r>
            <a:r>
              <a:rPr lang="en-US" sz="2400" b="1" dirty="0" smtClean="0">
                <a:latin typeface="Cambria" pitchFamily="18" charset="0"/>
              </a:rPr>
              <a:t>. </a:t>
            </a:r>
            <a:r>
              <a:rPr lang="en-US" sz="2400" b="1" dirty="0" smtClean="0">
                <a:latin typeface="Cambria" pitchFamily="18" charset="0"/>
              </a:rPr>
              <a:t> He </a:t>
            </a:r>
            <a:r>
              <a:rPr lang="en-US" sz="2400" b="1" dirty="0" smtClean="0">
                <a:latin typeface="Cambria" pitchFamily="18" charset="0"/>
              </a:rPr>
              <a:t>urged them to rid themselves of the </a:t>
            </a:r>
            <a:r>
              <a:rPr lang="en-US" sz="2400" b="1" i="1" dirty="0" smtClean="0">
                <a:latin typeface="Cambria" pitchFamily="18" charset="0"/>
              </a:rPr>
              <a:t>“divisions </a:t>
            </a:r>
            <a:r>
              <a:rPr lang="en-US" sz="2400" b="1" i="1" dirty="0">
                <a:latin typeface="Cambria" pitchFamily="18" charset="0"/>
              </a:rPr>
              <a:t>among you.”</a:t>
            </a:r>
            <a:r>
              <a:rPr lang="en-US" sz="2400" b="1" dirty="0">
                <a:latin typeface="Cambria" pitchFamily="18" charset="0"/>
              </a:rPr>
              <a:t> </a:t>
            </a:r>
            <a:endParaRPr lang="en-US" sz="2400" b="1" dirty="0" smtClean="0">
              <a:latin typeface="Cambria" pitchFamily="18" charset="0"/>
            </a:endParaRPr>
          </a:p>
          <a:p>
            <a:pPr indent="457200">
              <a:spcAft>
                <a:spcPts val="1200"/>
              </a:spcAft>
            </a:pPr>
            <a:endParaRPr lang="en-US" sz="1000" b="1" dirty="0" smtClean="0">
              <a:latin typeface="Cambria" pitchFamily="18" charset="0"/>
            </a:endParaRPr>
          </a:p>
          <a:p>
            <a:pPr indent="457200">
              <a:spcAft>
                <a:spcPts val="1200"/>
              </a:spcAft>
            </a:pPr>
            <a:r>
              <a:rPr lang="en-US" sz="2400" b="1" dirty="0" smtClean="0">
                <a:latin typeface="Cambria" pitchFamily="18" charset="0"/>
              </a:rPr>
              <a:t>This word </a:t>
            </a:r>
            <a:r>
              <a:rPr lang="en-US" sz="2400" b="1" i="1" dirty="0" smtClean="0">
                <a:latin typeface="Cambria" pitchFamily="18" charset="0"/>
              </a:rPr>
              <a:t>“divisions”</a:t>
            </a:r>
            <a:r>
              <a:rPr lang="en-US" sz="2400" b="1" dirty="0" smtClean="0">
                <a:latin typeface="Cambria" pitchFamily="18" charset="0"/>
              </a:rPr>
              <a:t> in the Greek is </a:t>
            </a:r>
            <a:r>
              <a:rPr lang="en-US" sz="2400" b="1" i="1" dirty="0" smtClean="0">
                <a:latin typeface="Cambria" pitchFamily="18" charset="0"/>
              </a:rPr>
              <a:t>“</a:t>
            </a:r>
            <a:r>
              <a:rPr lang="en-US" sz="2400" b="1" i="1" dirty="0" err="1" smtClean="0">
                <a:effectLst>
                  <a:outerShdw blurRad="38100" dist="38100" dir="2700000" algn="tl">
                    <a:srgbClr val="000000">
                      <a:alpha val="43137"/>
                    </a:srgbClr>
                  </a:outerShdw>
                </a:effectLst>
                <a:latin typeface="Cambria" pitchFamily="18" charset="0"/>
              </a:rPr>
              <a:t>schisma</a:t>
            </a:r>
            <a:r>
              <a:rPr lang="en-US" sz="2400" b="1" i="1" dirty="0" smtClean="0">
                <a:latin typeface="Cambria" pitchFamily="18" charset="0"/>
              </a:rPr>
              <a:t>”</a:t>
            </a:r>
            <a:r>
              <a:rPr lang="en-US" sz="2400" b="1" dirty="0" smtClean="0">
                <a:latin typeface="Cambria" pitchFamily="18" charset="0"/>
              </a:rPr>
              <a:t> from which we get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schisms</a:t>
            </a:r>
            <a:r>
              <a:rPr lang="en-US" sz="2400" b="1" i="1" dirty="0" smtClean="0">
                <a:latin typeface="Cambria" pitchFamily="18" charset="0"/>
              </a:rPr>
              <a:t>”</a:t>
            </a:r>
            <a:r>
              <a:rPr lang="en-US" sz="2400" b="1" dirty="0" smtClean="0">
                <a:latin typeface="Cambria" pitchFamily="18" charset="0"/>
              </a:rPr>
              <a:t> </a:t>
            </a:r>
            <a:r>
              <a:rPr lang="en-US" sz="2400" b="1" i="1" dirty="0" smtClean="0">
                <a:latin typeface="Cambria" pitchFamily="18" charset="0"/>
              </a:rPr>
              <a:t>or</a:t>
            </a:r>
            <a:r>
              <a:rPr lang="en-US" sz="2400" b="1" dirty="0" smtClean="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scissors</a:t>
            </a:r>
            <a:r>
              <a:rPr lang="en-US" sz="2400" b="1" i="1" dirty="0" smtClean="0">
                <a:latin typeface="Cambria" pitchFamily="18" charset="0"/>
              </a:rPr>
              <a:t>.”</a:t>
            </a:r>
            <a:r>
              <a:rPr lang="en-US" sz="2400" b="1" dirty="0" smtClean="0">
                <a:latin typeface="Cambria" pitchFamily="18" charset="0"/>
              </a:rPr>
              <a:t> </a:t>
            </a:r>
            <a:r>
              <a:rPr lang="en-US" sz="2400" b="1" dirty="0" smtClean="0">
                <a:latin typeface="Cambria" pitchFamily="18" charset="0"/>
              </a:rPr>
              <a:t> It </a:t>
            </a:r>
            <a:r>
              <a:rPr lang="en-US" sz="2400" b="1" dirty="0" smtClean="0">
                <a:latin typeface="Cambria" pitchFamily="18" charset="0"/>
              </a:rPr>
              <a:t>refers to a </a:t>
            </a:r>
            <a:r>
              <a:rPr lang="en-US" sz="2400" b="1" i="1" u="sng" dirty="0" smtClean="0">
                <a:latin typeface="Cambria" pitchFamily="18" charset="0"/>
              </a:rPr>
              <a:t>tear</a:t>
            </a:r>
            <a:r>
              <a:rPr lang="en-US" sz="2400" b="1" dirty="0" smtClean="0">
                <a:latin typeface="Cambria" pitchFamily="18" charset="0"/>
              </a:rPr>
              <a:t>, </a:t>
            </a:r>
            <a:r>
              <a:rPr lang="en-US" sz="2400" b="1" i="1" u="sng" dirty="0" smtClean="0">
                <a:latin typeface="Cambria" pitchFamily="18" charset="0"/>
              </a:rPr>
              <a:t>cleft</a:t>
            </a:r>
            <a:r>
              <a:rPr lang="en-US" sz="2400" b="1" i="1" dirty="0" smtClean="0">
                <a:latin typeface="Cambria" pitchFamily="18" charset="0"/>
              </a:rPr>
              <a:t>,</a:t>
            </a:r>
            <a:r>
              <a:rPr lang="en-US" sz="2400" b="1" dirty="0" smtClean="0">
                <a:latin typeface="Cambria" pitchFamily="18" charset="0"/>
              </a:rPr>
              <a:t>  </a:t>
            </a:r>
            <a:r>
              <a:rPr lang="en-US" sz="2400" b="1" i="1" dirty="0" smtClean="0">
                <a:latin typeface="Cambria" pitchFamily="18" charset="0"/>
              </a:rPr>
              <a:t>or</a:t>
            </a:r>
            <a:r>
              <a:rPr lang="en-US" sz="2400" b="1" dirty="0" smtClean="0">
                <a:latin typeface="Cambria" pitchFamily="18" charset="0"/>
              </a:rPr>
              <a:t> </a:t>
            </a:r>
            <a:r>
              <a:rPr lang="en-US" sz="2400" b="1" i="1" u="sng" dirty="0" smtClean="0">
                <a:latin typeface="Cambria" pitchFamily="18" charset="0"/>
              </a:rPr>
              <a:t>split</a:t>
            </a:r>
            <a:r>
              <a:rPr lang="en-US" sz="2400" b="1" dirty="0" smtClean="0">
                <a:latin typeface="Cambria" pitchFamily="18" charset="0"/>
              </a:rPr>
              <a:t>. </a:t>
            </a:r>
            <a:r>
              <a:rPr lang="en-US" sz="2400" b="1" dirty="0" smtClean="0">
                <a:latin typeface="Cambria" pitchFamily="18" charset="0"/>
              </a:rPr>
              <a:t> It </a:t>
            </a:r>
            <a:r>
              <a:rPr lang="en-US" sz="2400" b="1" dirty="0" smtClean="0">
                <a:latin typeface="Cambria" pitchFamily="18" charset="0"/>
              </a:rPr>
              <a:t>is the same word used in </a:t>
            </a:r>
            <a:r>
              <a:rPr lang="en-US" sz="2400" b="1" dirty="0" smtClean="0">
                <a:effectLst>
                  <a:outerShdw blurRad="38100" dist="38100" dir="2700000" algn="tl">
                    <a:srgbClr val="000000">
                      <a:alpha val="43137"/>
                    </a:srgbClr>
                  </a:outerShdw>
                </a:effectLst>
                <a:latin typeface="Cambria" pitchFamily="18" charset="0"/>
              </a:rPr>
              <a:t>Matthew </a:t>
            </a:r>
            <a:r>
              <a:rPr lang="en-US" sz="2400" b="1" dirty="0" smtClean="0">
                <a:effectLst>
                  <a:outerShdw blurRad="38100" dist="38100" dir="2700000" algn="tl">
                    <a:srgbClr val="000000">
                      <a:alpha val="43137"/>
                    </a:srgbClr>
                  </a:outerShdw>
                </a:effectLst>
                <a:latin typeface="Cambria" pitchFamily="18" charset="0"/>
              </a:rPr>
              <a:t>9:16</a:t>
            </a:r>
            <a:r>
              <a:rPr lang="en-US" sz="2400" b="1" dirty="0" smtClean="0">
                <a:latin typeface="Cambria" pitchFamily="18" charset="0"/>
              </a:rPr>
              <a:t> to refer a tear in a garment.  </a:t>
            </a:r>
          </a:p>
          <a:p>
            <a:pPr indent="457200">
              <a:spcAft>
                <a:spcPts val="1200"/>
              </a:spcAft>
            </a:pPr>
            <a:endParaRPr lang="en-US" sz="1000" b="1" dirty="0" smtClean="0">
              <a:latin typeface="Cambria" pitchFamily="18" charset="0"/>
            </a:endParaRPr>
          </a:p>
          <a:p>
            <a:pPr indent="457200">
              <a:spcAft>
                <a:spcPts val="1200"/>
              </a:spcAft>
            </a:pPr>
            <a:r>
              <a:rPr lang="en-US" sz="2400" b="1" dirty="0" smtClean="0">
                <a:latin typeface="Cambria" pitchFamily="18" charset="0"/>
              </a:rPr>
              <a:t>Paul addresses this worsening problem of </a:t>
            </a:r>
            <a:r>
              <a:rPr lang="en-US" sz="2400" b="1" dirty="0" smtClean="0">
                <a:effectLst>
                  <a:outerShdw blurRad="38100" dist="38100" dir="2700000" algn="tl">
                    <a:srgbClr val="000000">
                      <a:alpha val="43137"/>
                    </a:srgbClr>
                  </a:outerShdw>
                </a:effectLst>
                <a:latin typeface="Cambria" pitchFamily="18" charset="0"/>
              </a:rPr>
              <a:t>schism</a:t>
            </a:r>
            <a:r>
              <a:rPr lang="en-US" sz="2400" b="1" dirty="0" smtClean="0">
                <a:latin typeface="Cambria" pitchFamily="18" charset="0"/>
              </a:rPr>
              <a:t> with two positive exhortation: </a:t>
            </a:r>
            <a:r>
              <a:rPr lang="en-US" sz="2400" b="1" i="1" dirty="0" smtClean="0">
                <a:latin typeface="Cambria" pitchFamily="18" charset="0"/>
              </a:rPr>
              <a:t>“that you all agree,”</a:t>
            </a:r>
            <a:r>
              <a:rPr lang="en-US" sz="2400" b="1" dirty="0" smtClean="0">
                <a:latin typeface="Cambria" pitchFamily="18" charset="0"/>
              </a:rPr>
              <a:t> and </a:t>
            </a:r>
            <a:r>
              <a:rPr lang="en-US" sz="2400" b="1" i="1" dirty="0" smtClean="0">
                <a:latin typeface="Cambria" pitchFamily="18" charset="0"/>
              </a:rPr>
              <a:t>“that you be made complete in the same mind and in the same judgment”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1:10</a:t>
            </a:r>
            <a:r>
              <a:rPr lang="en-US" sz="2400" b="1" dirty="0" smtClean="0">
                <a:latin typeface="Cambria" pitchFamily="18" charset="0"/>
              </a:rPr>
              <a:t>).</a:t>
            </a:r>
            <a:endParaRPr lang="en-US" sz="1000" b="1" dirty="0">
              <a:latin typeface="Cambria" pitchFamily="18" charset="0"/>
            </a:endParaRPr>
          </a:p>
        </p:txBody>
      </p:sp>
    </p:spTree>
    <p:extLst>
      <p:ext uri="{BB962C8B-B14F-4D97-AF65-F5344CB8AC3E}">
        <p14:creationId xmlns:p14="http://schemas.microsoft.com/office/powerpoint/2010/main" xmlns="" val="40618582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1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left)">
                                      <p:cBhvr>
                                        <p:cTn id="17"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91353" y="12954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Notice that the emphasis is on the </a:t>
            </a:r>
            <a:r>
              <a:rPr lang="en-US" sz="2400" b="1" i="1" dirty="0" smtClean="0">
                <a:latin typeface="Cambria" pitchFamily="18" charset="0"/>
              </a:rPr>
              <a:t>“</a:t>
            </a:r>
            <a:r>
              <a:rPr lang="en-US" sz="2400" b="1" i="1" u="sng" dirty="0" smtClean="0">
                <a:latin typeface="Cambria" pitchFamily="18" charset="0"/>
              </a:rPr>
              <a:t>Mind</a:t>
            </a:r>
            <a:r>
              <a:rPr lang="en-US" sz="2400" b="1" i="1" dirty="0" smtClean="0">
                <a:latin typeface="Cambria" pitchFamily="18" charset="0"/>
              </a:rPr>
              <a:t>.”</a:t>
            </a:r>
            <a:r>
              <a:rPr lang="en-US" sz="2400" b="1" dirty="0" smtClean="0">
                <a:latin typeface="Cambria" pitchFamily="18" charset="0"/>
              </a:rPr>
              <a:t>  Paul desires   that even in the midst of diversity, there would be harmony of </a:t>
            </a:r>
            <a:r>
              <a:rPr lang="en-US" sz="2400" b="1" u="sng" dirty="0" smtClean="0">
                <a:latin typeface="Cambria" pitchFamily="18" charset="0"/>
              </a:rPr>
              <a:t>attitude</a:t>
            </a:r>
            <a:r>
              <a:rPr lang="en-US" sz="2400" b="1" dirty="0" smtClean="0">
                <a:latin typeface="Cambria" pitchFamily="18" charset="0"/>
              </a:rPr>
              <a:t>, agreement on the essentials of the </a:t>
            </a:r>
            <a:r>
              <a:rPr lang="en-US" sz="2400" b="1" u="sng" dirty="0" smtClean="0">
                <a:latin typeface="Cambria" pitchFamily="18" charset="0"/>
              </a:rPr>
              <a:t>faith</a:t>
            </a:r>
            <a:r>
              <a:rPr lang="en-US" sz="2400" b="1" dirty="0" smtClean="0">
                <a:latin typeface="Cambria" pitchFamily="18" charset="0"/>
              </a:rPr>
              <a:t> and a single-mindedness of </a:t>
            </a:r>
            <a:r>
              <a:rPr lang="en-US" sz="2400" b="1" u="sng" dirty="0" smtClean="0">
                <a:latin typeface="Cambria" pitchFamily="18" charset="0"/>
              </a:rPr>
              <a:t>purpose</a:t>
            </a:r>
            <a:r>
              <a:rPr lang="en-US" sz="2400" b="1" dirty="0" smtClean="0">
                <a:latin typeface="Cambria" pitchFamily="18" charset="0"/>
              </a:rPr>
              <a:t>. </a:t>
            </a:r>
          </a:p>
          <a:p>
            <a:pPr indent="457200">
              <a:spcAft>
                <a:spcPts val="1200"/>
              </a:spcAft>
            </a:pPr>
            <a:r>
              <a:rPr lang="en-US" sz="2400" b="1" dirty="0" smtClean="0">
                <a:latin typeface="Cambria" pitchFamily="18" charset="0"/>
              </a:rPr>
              <a:t>In this way they would </a:t>
            </a:r>
            <a:r>
              <a:rPr lang="en-US" sz="2400" b="1" i="1" dirty="0" smtClean="0">
                <a:latin typeface="Cambria" pitchFamily="18" charset="0"/>
              </a:rPr>
              <a:t>“</a:t>
            </a:r>
            <a:r>
              <a:rPr lang="en-US" sz="2400" b="1" i="1" dirty="0">
                <a:latin typeface="Cambria" pitchFamily="18" charset="0"/>
              </a:rPr>
              <a:t>be </a:t>
            </a:r>
            <a:r>
              <a:rPr lang="en-US" sz="2400" b="1" i="1" dirty="0" smtClean="0">
                <a:latin typeface="Cambria" pitchFamily="18" charset="0"/>
              </a:rPr>
              <a:t>made </a:t>
            </a:r>
            <a:r>
              <a:rPr lang="en-US" sz="2400" b="1" i="1" dirty="0" smtClean="0">
                <a:latin typeface="Cambria" pitchFamily="18" charset="0"/>
              </a:rPr>
              <a:t>complete.”</a:t>
            </a:r>
            <a:r>
              <a:rPr lang="en-US" sz="2400" b="1" dirty="0" smtClean="0">
                <a:latin typeface="Cambria" pitchFamily="18" charset="0"/>
              </a:rPr>
              <a:t>  This </a:t>
            </a:r>
            <a:r>
              <a:rPr lang="en-US" sz="2400" b="1" dirty="0" smtClean="0">
                <a:latin typeface="Cambria" pitchFamily="18" charset="0"/>
              </a:rPr>
              <a:t>word </a:t>
            </a:r>
            <a:r>
              <a:rPr lang="en-US" sz="2400" b="1" i="1" dirty="0" smtClean="0">
                <a:latin typeface="Cambria" pitchFamily="18" charset="0"/>
              </a:rPr>
              <a:t>“complete”</a:t>
            </a:r>
            <a:r>
              <a:rPr lang="en-US" sz="2400" b="1" dirty="0" smtClean="0">
                <a:latin typeface="Cambria" pitchFamily="18" charset="0"/>
              </a:rPr>
              <a:t> is the same word used in </a:t>
            </a:r>
            <a:r>
              <a:rPr lang="en-US" sz="2400" b="1" dirty="0" smtClean="0">
                <a:effectLst>
                  <a:outerShdw blurRad="38100" dist="38100" dir="2700000" algn="tl">
                    <a:srgbClr val="000000">
                      <a:alpha val="43137"/>
                    </a:srgbClr>
                  </a:outerShdw>
                </a:effectLst>
                <a:latin typeface="Cambria" pitchFamily="18" charset="0"/>
              </a:rPr>
              <a:t>Matthew 4:21</a:t>
            </a:r>
            <a:r>
              <a:rPr lang="en-US" sz="2400" b="1" dirty="0" smtClean="0">
                <a:latin typeface="Cambria" pitchFamily="18" charset="0"/>
              </a:rPr>
              <a:t> </a:t>
            </a:r>
            <a:r>
              <a:rPr lang="en-US" sz="2400" b="1" dirty="0" smtClean="0">
                <a:latin typeface="Cambria" pitchFamily="18" charset="0"/>
              </a:rPr>
              <a:t>for mending nets.  </a:t>
            </a:r>
          </a:p>
          <a:p>
            <a:pPr indent="457200">
              <a:spcAft>
                <a:spcPts val="1200"/>
              </a:spcAft>
            </a:pPr>
            <a:r>
              <a:rPr lang="en-US" sz="2400" b="1" dirty="0" smtClean="0">
                <a:latin typeface="Cambria" pitchFamily="18" charset="0"/>
              </a:rPr>
              <a:t>Here Paul uses </a:t>
            </a:r>
            <a:r>
              <a:rPr lang="en-US" sz="2400" b="1" dirty="0" smtClean="0">
                <a:latin typeface="Cambria" pitchFamily="18" charset="0"/>
              </a:rPr>
              <a:t>it </a:t>
            </a:r>
            <a:r>
              <a:rPr lang="en-US" sz="2400" b="1" dirty="0" smtClean="0">
                <a:latin typeface="Cambria" pitchFamily="18" charset="0"/>
              </a:rPr>
              <a:t>for mending the broken relationships that had been torn apart through disagreement, disharmony, and unresolved conflict in the church. </a:t>
            </a:r>
          </a:p>
          <a:p>
            <a:pPr indent="457200">
              <a:spcAft>
                <a:spcPts val="1200"/>
              </a:spcAft>
            </a:pPr>
            <a:r>
              <a:rPr lang="en-US" sz="2400" b="1" dirty="0" smtClean="0">
                <a:latin typeface="Cambria" pitchFamily="18" charset="0"/>
              </a:rPr>
              <a:t>Before we move on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r>
              <a:rPr lang="en-US" sz="2400" b="1" dirty="0" smtClean="0">
                <a:latin typeface="Cambria" pitchFamily="18" charset="0"/>
              </a:rPr>
              <a:t>Paul recognizes the impossibility of establishing complete uniformity of belief and practice in any church as described in </a:t>
            </a:r>
            <a:r>
              <a:rPr lang="en-US" sz="2400" b="1" dirty="0" smtClean="0">
                <a:effectLst>
                  <a:outerShdw blurRad="38100" dist="38100" dir="2700000" algn="tl">
                    <a:srgbClr val="000000">
                      <a:alpha val="43137"/>
                    </a:srgbClr>
                  </a:outerShdw>
                </a:effectLst>
                <a:latin typeface="Cambria" pitchFamily="18" charset="0"/>
              </a:rPr>
              <a:t>Romans 14:1-5</a:t>
            </a:r>
            <a:r>
              <a:rPr lang="en-US" sz="2400" b="1" dirty="0" smtClean="0">
                <a:latin typeface="Cambria" pitchFamily="18" charset="0"/>
              </a:rPr>
              <a:t>.</a:t>
            </a:r>
            <a:endParaRPr lang="en-US" sz="1000" b="1" dirty="0">
              <a:latin typeface="Cambria" pitchFamily="18" charset="0"/>
            </a:endParaRPr>
          </a:p>
        </p:txBody>
      </p:sp>
    </p:spTree>
    <p:extLst>
      <p:ext uri="{BB962C8B-B14F-4D97-AF65-F5344CB8AC3E}">
        <p14:creationId xmlns:p14="http://schemas.microsoft.com/office/powerpoint/2010/main" xmlns="" val="12868660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1:10</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206500"/>
            <a:ext cx="8686800" cy="492442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chapters 12-14, Paul makes it clear that God never intended for the church to reflect a rigid uniformity. </a:t>
            </a:r>
          </a:p>
          <a:p>
            <a:pPr indent="457200">
              <a:spcAft>
                <a:spcPts val="1200"/>
              </a:spcAft>
            </a:pPr>
            <a:r>
              <a:rPr lang="en-US" sz="2400" b="1" dirty="0" smtClean="0">
                <a:latin typeface="Cambria" pitchFamily="18" charset="0"/>
              </a:rPr>
              <a:t>God is not interested in manufacturing tin soldiers who look exactly alike. </a:t>
            </a:r>
          </a:p>
          <a:p>
            <a:pPr indent="457200">
              <a:spcAft>
                <a:spcPts val="1200"/>
              </a:spcAft>
            </a:pPr>
            <a:r>
              <a:rPr lang="en-US" sz="2400" b="1" dirty="0" smtClean="0">
                <a:latin typeface="Cambria" pitchFamily="18" charset="0"/>
              </a:rPr>
              <a:t>The goal is </a:t>
            </a:r>
            <a:r>
              <a:rPr lang="en-US" sz="2400" b="1" u="sng" dirty="0" smtClean="0">
                <a:effectLst>
                  <a:outerShdw blurRad="38100" dist="38100" dir="2700000" algn="tl">
                    <a:srgbClr val="000000">
                      <a:alpha val="43137"/>
                    </a:srgbClr>
                  </a:outerShdw>
                </a:effectLst>
                <a:latin typeface="Cambria" pitchFamily="18" charset="0"/>
              </a:rPr>
              <a:t>unity</a:t>
            </a:r>
            <a:r>
              <a:rPr lang="en-US" sz="2400" b="1" dirty="0" smtClean="0">
                <a:latin typeface="Cambria" pitchFamily="18" charset="0"/>
              </a:rPr>
              <a:t> </a:t>
            </a:r>
            <a:r>
              <a:rPr lang="en-US" sz="2400" b="1" dirty="0" smtClean="0">
                <a:latin typeface="Cambria" pitchFamily="18" charset="0"/>
              </a:rPr>
              <a:t>not </a:t>
            </a:r>
            <a:r>
              <a:rPr lang="en-US" sz="2400" b="1" u="sng" dirty="0" smtClean="0">
                <a:latin typeface="Cambria" pitchFamily="18" charset="0"/>
              </a:rPr>
              <a:t>uniformity</a:t>
            </a:r>
            <a:r>
              <a:rPr lang="en-US" sz="2400" b="1" i="1" dirty="0" smtClean="0">
                <a:latin typeface="Cambria" pitchFamily="18" charset="0"/>
              </a:rPr>
              <a:t>. </a:t>
            </a:r>
          </a:p>
          <a:p>
            <a:pPr indent="457200">
              <a:spcAft>
                <a:spcPts val="1200"/>
              </a:spcAft>
            </a:pPr>
            <a:r>
              <a:rPr lang="en-US" sz="2400" b="1" dirty="0" smtClean="0">
                <a:latin typeface="Cambria" pitchFamily="18" charset="0"/>
              </a:rPr>
              <a:t>In fact, variety in the ranks reflects the power and the glory of God. </a:t>
            </a:r>
            <a:endParaRPr lang="en-US" sz="2400" b="1" dirty="0">
              <a:latin typeface="Cambria" pitchFamily="18" charset="0"/>
            </a:endParaRPr>
          </a:p>
          <a:p>
            <a:pPr indent="457200">
              <a:spcAft>
                <a:spcPts val="1200"/>
              </a:spcAft>
            </a:pPr>
            <a:r>
              <a:rPr lang="en-US" sz="2400" b="1" dirty="0" smtClean="0">
                <a:latin typeface="Cambria" pitchFamily="18" charset="0"/>
              </a:rPr>
              <a:t>Neither division and conflict on the one hand, nor zombie-like uniformity on the other, can reflect God’s ideal for the local church. </a:t>
            </a:r>
          </a:p>
          <a:p>
            <a:pPr indent="457200">
              <a:spcAft>
                <a:spcPts val="1200"/>
              </a:spcAft>
            </a:pPr>
            <a:r>
              <a:rPr lang="en-US" sz="2400" b="1" dirty="0" smtClean="0">
                <a:latin typeface="Cambria" pitchFamily="18" charset="0"/>
              </a:rPr>
              <a:t>God </a:t>
            </a:r>
            <a:r>
              <a:rPr lang="en-US" sz="2400" b="1" dirty="0" smtClean="0">
                <a:latin typeface="Cambria" pitchFamily="18" charset="0"/>
              </a:rPr>
              <a:t>longs for </a:t>
            </a:r>
            <a:r>
              <a:rPr lang="en-US" sz="2400" b="1" u="sng" dirty="0" smtClean="0">
                <a:effectLst>
                  <a:outerShdw blurRad="38100" dist="38100" dir="2700000" algn="tl">
                    <a:srgbClr val="000000">
                      <a:alpha val="43137"/>
                    </a:srgbClr>
                  </a:outerShdw>
                </a:effectLst>
                <a:latin typeface="Cambria" pitchFamily="18" charset="0"/>
              </a:rPr>
              <a:t>unity</a:t>
            </a:r>
            <a:r>
              <a:rPr lang="en-US" sz="2400" b="1" dirty="0" smtClean="0">
                <a:latin typeface="Cambria" pitchFamily="18" charset="0"/>
              </a:rPr>
              <a:t> in diversity. </a:t>
            </a:r>
          </a:p>
        </p:txBody>
      </p:sp>
    </p:spTree>
    <p:extLst>
      <p:ext uri="{BB962C8B-B14F-4D97-AF65-F5344CB8AC3E}">
        <p14:creationId xmlns:p14="http://schemas.microsoft.com/office/powerpoint/2010/main" xmlns="" val="40502442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19200"/>
            <a:ext cx="8534400" cy="523235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700" b="1" i="1" baseline="30000" dirty="0">
                <a:latin typeface="Georgia" panose="02040502050405020303" pitchFamily="18" charset="0"/>
              </a:rPr>
              <a:t>11 </a:t>
            </a:r>
            <a:r>
              <a:rPr lang="en-US" sz="2700" i="1" dirty="0">
                <a:latin typeface="Georgia" panose="02040502050405020303" pitchFamily="18" charset="0"/>
              </a:rPr>
              <a:t>For it has been declared to me concerning you, my brethren, by those </a:t>
            </a:r>
            <a:r>
              <a:rPr lang="en-US" sz="2700" i="1" dirty="0" smtClean="0">
                <a:latin typeface="Georgia" panose="02040502050405020303" pitchFamily="18" charset="0"/>
              </a:rPr>
              <a:t>of Chloe’s household, that </a:t>
            </a:r>
            <a:r>
              <a:rPr lang="en-US" sz="2700" i="1" dirty="0">
                <a:latin typeface="Georgia" panose="02040502050405020303" pitchFamily="18" charset="0"/>
              </a:rPr>
              <a:t>there are contentions among you.  </a:t>
            </a:r>
            <a:r>
              <a:rPr lang="en-US" sz="2700" b="1" i="1" baseline="30000" dirty="0">
                <a:latin typeface="Georgia" panose="02040502050405020303" pitchFamily="18" charset="0"/>
              </a:rPr>
              <a:t>12 </a:t>
            </a:r>
            <a:r>
              <a:rPr lang="en-US" sz="2700" i="1" dirty="0">
                <a:latin typeface="Georgia" panose="02040502050405020303" pitchFamily="18" charset="0"/>
              </a:rPr>
              <a:t>Now I say this, that each of you says, “I am of Paul,” or “I am of Apollos,” or “I am of Cephas,” or “I am of </a:t>
            </a:r>
            <a:r>
              <a:rPr lang="en-US" sz="2700" i="1" dirty="0" smtClean="0">
                <a:latin typeface="Georgia" panose="02040502050405020303" pitchFamily="18" charset="0"/>
              </a:rPr>
              <a:t>Christ.” </a:t>
            </a:r>
            <a:r>
              <a:rPr lang="en-US" sz="2700" b="1" i="1" baseline="30000" dirty="0" smtClean="0">
                <a:latin typeface="Georgia" panose="02040502050405020303" pitchFamily="18" charset="0"/>
              </a:rPr>
              <a:t>13</a:t>
            </a:r>
            <a:r>
              <a:rPr lang="en-US" sz="2700" b="1" i="1" baseline="30000" dirty="0">
                <a:latin typeface="Georgia" panose="02040502050405020303" pitchFamily="18" charset="0"/>
              </a:rPr>
              <a:t> </a:t>
            </a:r>
            <a:r>
              <a:rPr lang="en-US" sz="2700" i="1" dirty="0">
                <a:latin typeface="Georgia" panose="02040502050405020303" pitchFamily="18" charset="0"/>
              </a:rPr>
              <a:t>Is Christ divided?  Was Paul crucified for you?  Or were you baptized in the name of Paul? </a:t>
            </a:r>
            <a:r>
              <a:rPr lang="en-US" sz="2700" b="1" i="1" baseline="30000" dirty="0">
                <a:latin typeface="Georgia" panose="02040502050405020303" pitchFamily="18" charset="0"/>
              </a:rPr>
              <a:t> 14 </a:t>
            </a:r>
            <a:r>
              <a:rPr lang="en-US" sz="2700" i="1" dirty="0">
                <a:latin typeface="Georgia" panose="02040502050405020303" pitchFamily="18" charset="0"/>
              </a:rPr>
              <a:t>I thank God that I </a:t>
            </a:r>
            <a:r>
              <a:rPr lang="en-US" sz="2700" i="1" dirty="0" smtClean="0">
                <a:latin typeface="Georgia" panose="02040502050405020303" pitchFamily="18" charset="0"/>
              </a:rPr>
              <a:t>baptized none </a:t>
            </a:r>
            <a:r>
              <a:rPr lang="en-US" sz="2700" i="1" dirty="0">
                <a:latin typeface="Georgia" panose="02040502050405020303" pitchFamily="18" charset="0"/>
              </a:rPr>
              <a:t>of you except </a:t>
            </a:r>
            <a:r>
              <a:rPr lang="en-US" sz="2700" i="1" dirty="0" err="1">
                <a:latin typeface="Georgia" panose="02040502050405020303" pitchFamily="18" charset="0"/>
              </a:rPr>
              <a:t>Crispus</a:t>
            </a:r>
            <a:r>
              <a:rPr lang="en-US" sz="2700" i="1" dirty="0">
                <a:latin typeface="Georgia" panose="02040502050405020303" pitchFamily="18" charset="0"/>
              </a:rPr>
              <a:t> and Gaius,  </a:t>
            </a:r>
            <a:r>
              <a:rPr lang="en-US" sz="2700" b="1" i="1" baseline="30000" dirty="0">
                <a:latin typeface="Georgia" panose="02040502050405020303" pitchFamily="18" charset="0"/>
              </a:rPr>
              <a:t>15</a:t>
            </a:r>
            <a:r>
              <a:rPr lang="en-US" sz="2700" i="1" dirty="0">
                <a:latin typeface="Georgia" panose="02040502050405020303" pitchFamily="18" charset="0"/>
              </a:rPr>
              <a:t> lest anyone should say that I had baptized in my own name.  </a:t>
            </a:r>
            <a:r>
              <a:rPr lang="en-US" sz="2700" b="1" i="1" baseline="30000" dirty="0">
                <a:latin typeface="Georgia" panose="02040502050405020303" pitchFamily="18" charset="0"/>
              </a:rPr>
              <a:t>16</a:t>
            </a:r>
            <a:r>
              <a:rPr lang="en-US" sz="2700" i="1" dirty="0">
                <a:latin typeface="Georgia" panose="02040502050405020303" pitchFamily="18" charset="0"/>
              </a:rPr>
              <a:t> Yes, I also baptized the household of Stephanas.  Besides, I do not know whether I baptized any other.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1:11 -16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8952657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255494" y="1219200"/>
            <a:ext cx="8619565" cy="4862870"/>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As </a:t>
            </a:r>
            <a:r>
              <a:rPr lang="en-US" sz="2400" b="1" dirty="0">
                <a:latin typeface="Cambria" panose="02040503050406030204" pitchFamily="18" charset="0"/>
                <a:ea typeface="Cambria" panose="02040503050406030204" pitchFamily="18" charset="0"/>
              </a:rPr>
              <a:t>we continue our study in </a:t>
            </a:r>
            <a:r>
              <a:rPr lang="en-US" sz="2400" b="1" dirty="0" smtClean="0">
                <a:latin typeface="Cambria" panose="02040503050406030204" pitchFamily="18" charset="0"/>
                <a:ea typeface="Cambria" panose="02040503050406030204" pitchFamily="18" charset="0"/>
              </a:rPr>
              <a:t>First </a:t>
            </a:r>
            <a:r>
              <a:rPr lang="en-US" sz="2400" b="1" dirty="0" smtClean="0">
                <a:latin typeface="Cambria" panose="02040503050406030204" pitchFamily="18" charset="0"/>
                <a:ea typeface="Cambria" panose="02040503050406030204" pitchFamily="18" charset="0"/>
              </a:rPr>
              <a:t>Corinthians, remember that </a:t>
            </a:r>
            <a:r>
              <a:rPr lang="en-US" sz="2400" b="1" dirty="0">
                <a:latin typeface="Cambria" panose="02040503050406030204" pitchFamily="18" charset="0"/>
                <a:ea typeface="Cambria" panose="02040503050406030204" pitchFamily="18" charset="0"/>
              </a:rPr>
              <a:t>the overall theme of the letter </a:t>
            </a:r>
            <a:r>
              <a:rPr lang="en-US" sz="2400" b="1" dirty="0" smtClean="0">
                <a:latin typeface="Cambria" panose="02040503050406030204" pitchFamily="18" charset="0"/>
                <a:ea typeface="Cambria" panose="02040503050406030204" pitchFamily="18" charset="0"/>
              </a:rPr>
              <a:t>revolves around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400" b="1" dirty="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the </a:t>
            </a:r>
            <a:r>
              <a:rPr lang="en-US" sz="2400" b="1" dirty="0">
                <a:latin typeface="Cambria" panose="02040503050406030204" pitchFamily="18" charset="0"/>
                <a:ea typeface="Cambria" panose="02040503050406030204" pitchFamily="18" charset="0"/>
              </a:rPr>
              <a:t>local church and how it influences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 growth</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The overarching issue in the church at Corinth </a:t>
            </a:r>
            <a:r>
              <a:rPr lang="en-US" sz="2400" b="1" dirty="0">
                <a:latin typeface="Cambria" panose="02040503050406030204" pitchFamily="18" charset="0"/>
                <a:ea typeface="Cambria" panose="02040503050406030204" pitchFamily="18" charset="0"/>
              </a:rPr>
              <a:t>is </a:t>
            </a:r>
            <a:r>
              <a:rPr lang="en-US" sz="2400" b="1" i="1" dirty="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development of Holy character and the application of Christian principles and discipline on an individual and corporate level.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Paul’s main objective </a:t>
            </a:r>
            <a:r>
              <a:rPr lang="en-US" sz="2400" b="1" dirty="0" smtClean="0">
                <a:latin typeface="Cambria" panose="02040503050406030204" pitchFamily="18" charset="0"/>
                <a:ea typeface="Cambria" panose="02040503050406030204" pitchFamily="18" charset="0"/>
              </a:rPr>
              <a:t>in the letter is </a:t>
            </a:r>
            <a:r>
              <a:rPr lang="en-US" sz="2400" b="1" dirty="0">
                <a:latin typeface="Cambria" panose="02040503050406030204" pitchFamily="18" charset="0"/>
                <a:ea typeface="Cambria" panose="02040503050406030204" pitchFamily="18" charset="0"/>
              </a:rPr>
              <a:t>to </a:t>
            </a:r>
            <a:r>
              <a:rPr lang="en-US" sz="2400" b="1" dirty="0" smtClean="0">
                <a:latin typeface="Cambria" panose="02040503050406030204" pitchFamily="18" charset="0"/>
                <a:ea typeface="Cambria" panose="02040503050406030204" pitchFamily="18" charset="0"/>
              </a:rPr>
              <a:t>make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Positional</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Sanctification</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practical in the local church, </a:t>
            </a:r>
            <a:r>
              <a:rPr lang="en-US" sz="2400" b="1" dirty="0" smtClean="0">
                <a:latin typeface="Cambria" panose="02040503050406030204" pitchFamily="18" charset="0"/>
                <a:ea typeface="Cambria" panose="02040503050406030204" pitchFamily="18" charset="0"/>
              </a:rPr>
              <a:t>to </a:t>
            </a:r>
            <a:r>
              <a:rPr lang="en-US" sz="2400" b="1" dirty="0">
                <a:latin typeface="Cambria" panose="02040503050406030204" pitchFamily="18" charset="0"/>
                <a:ea typeface="Cambria" panose="02040503050406030204" pitchFamily="18" charset="0"/>
              </a:rPr>
              <a:t>correct false teaching concerning the resurrection, and to answer the questions addressed to him </a:t>
            </a:r>
            <a:r>
              <a:rPr lang="en-US" sz="2400" b="1" dirty="0" smtClean="0">
                <a:latin typeface="Cambria" panose="02040503050406030204" pitchFamily="18" charset="0"/>
                <a:ea typeface="Cambria" panose="02040503050406030204" pitchFamily="18" charset="0"/>
              </a:rPr>
              <a:t>from </a:t>
            </a:r>
            <a:r>
              <a:rPr lang="en-US" sz="2400" b="1" dirty="0">
                <a:latin typeface="Cambria" panose="02040503050406030204" pitchFamily="18" charset="0"/>
                <a:ea typeface="Cambria" panose="02040503050406030204" pitchFamily="18" charset="0"/>
              </a:rPr>
              <a:t>the church.</a:t>
            </a:r>
          </a:p>
        </p:txBody>
      </p:sp>
    </p:spTree>
    <p:extLst>
      <p:ext uri="{BB962C8B-B14F-4D97-AF65-F5344CB8AC3E}">
        <p14:creationId xmlns:p14="http://schemas.microsoft.com/office/powerpoint/2010/main" xmlns="" val="184250853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219200"/>
            <a:ext cx="8534400" cy="464742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moves swiftly from generalities in </a:t>
            </a:r>
            <a:r>
              <a:rPr lang="en-US" sz="2400" b="1" dirty="0" smtClean="0">
                <a:effectLst>
                  <a:outerShdw blurRad="38100" dist="38100" dir="2700000" algn="tl">
                    <a:srgbClr val="000000">
                      <a:alpha val="43137"/>
                    </a:srgbClr>
                  </a:outerShdw>
                </a:effectLst>
                <a:latin typeface="Cambria" pitchFamily="18" charset="0"/>
              </a:rPr>
              <a:t>1:10</a:t>
            </a:r>
            <a:r>
              <a:rPr lang="en-US" sz="2400" b="1" dirty="0" smtClean="0">
                <a:latin typeface="Cambria" pitchFamily="18" charset="0"/>
              </a:rPr>
              <a:t> to specifics in </a:t>
            </a:r>
            <a:r>
              <a:rPr lang="en-US" sz="2400" b="1" dirty="0" smtClean="0">
                <a:effectLst>
                  <a:outerShdw blurRad="38100" dist="38100" dir="2700000" algn="tl">
                    <a:srgbClr val="000000">
                      <a:alpha val="43137"/>
                    </a:srgbClr>
                  </a:outerShdw>
                </a:effectLst>
                <a:latin typeface="Cambria" pitchFamily="18" charset="0"/>
              </a:rPr>
              <a:t>1:11-16</a:t>
            </a:r>
            <a:r>
              <a:rPr lang="en-US" sz="2400" b="1" dirty="0" smtClean="0">
                <a:latin typeface="Cambria" pitchFamily="18" charset="0"/>
              </a:rPr>
              <a:t>. </a:t>
            </a:r>
          </a:p>
          <a:p>
            <a:pPr indent="457200">
              <a:spcAft>
                <a:spcPts val="1200"/>
              </a:spcAft>
            </a:pPr>
            <a:r>
              <a:rPr lang="en-US" sz="2400" b="1" dirty="0" smtClean="0">
                <a:latin typeface="Cambria" pitchFamily="18" charset="0"/>
              </a:rPr>
              <a:t>Basing his admonition on the account he received from </a:t>
            </a:r>
            <a:r>
              <a:rPr lang="en-US" sz="2400" b="1" i="1" dirty="0" smtClean="0">
                <a:latin typeface="Cambria" pitchFamily="18" charset="0"/>
              </a:rPr>
              <a:t>“</a:t>
            </a:r>
            <a:r>
              <a:rPr lang="en-US" sz="2400" b="1" i="1" dirty="0">
                <a:latin typeface="Cambria" pitchFamily="18" charset="0"/>
              </a:rPr>
              <a:t>Chloe’s </a:t>
            </a:r>
            <a:r>
              <a:rPr lang="en-US" sz="2400" b="1" i="1" dirty="0" smtClean="0">
                <a:latin typeface="Cambria" pitchFamily="18" charset="0"/>
              </a:rPr>
              <a:t>household”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 </a:t>
            </a:r>
            <a:r>
              <a:rPr lang="en-US" sz="2400" b="1" dirty="0" smtClean="0">
                <a:latin typeface="Cambria" pitchFamily="18" charset="0"/>
              </a:rPr>
              <a:t>Paul </a:t>
            </a:r>
            <a:r>
              <a:rPr lang="en-US" sz="2400" b="1" dirty="0" smtClean="0">
                <a:latin typeface="Cambria" pitchFamily="18" charset="0"/>
              </a:rPr>
              <a:t>addresses </a:t>
            </a:r>
            <a:r>
              <a:rPr lang="en-US" sz="2400" b="1" i="1" u="sng" dirty="0" smtClean="0">
                <a:latin typeface="Cambria" pitchFamily="18" charset="0"/>
              </a:rPr>
              <a:t>three</a:t>
            </a:r>
            <a:r>
              <a:rPr lang="en-US" sz="2400" b="1" dirty="0" smtClean="0">
                <a:latin typeface="Cambria" pitchFamily="18" charset="0"/>
              </a:rPr>
              <a:t> major problems in Corinth: </a:t>
            </a:r>
          </a:p>
          <a:p>
            <a:pPr marL="457200" indent="-342900">
              <a:spcAft>
                <a:spcPts val="1200"/>
              </a:spcAft>
              <a:buSzPct val="75000"/>
              <a:buFont typeface="Wingdings" pitchFamily="2" charset="2"/>
              <a:buChar char="v"/>
            </a:pPr>
            <a:r>
              <a:rPr lang="en-US" sz="2400" b="1" dirty="0" smtClean="0">
                <a:latin typeface="Cambria" pitchFamily="18" charset="0"/>
              </a:rPr>
              <a:t>Quarrels –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contentions among you</a:t>
            </a:r>
            <a:r>
              <a:rPr lang="en-US" sz="2400" b="1" i="1" dirty="0" smtClean="0">
                <a:latin typeface="Cambria" pitchFamily="18" charset="0"/>
              </a:rPr>
              <a:t>”</a:t>
            </a:r>
            <a:r>
              <a:rPr lang="en-US" sz="2400" b="1" dirty="0" smtClean="0">
                <a:latin typeface="Cambria" pitchFamily="18" charset="0"/>
              </a:rPr>
              <a:t> </a:t>
            </a:r>
            <a:r>
              <a:rPr lang="en-US" sz="2400" b="1" dirty="0">
                <a:latin typeface="Cambria" pitchFamily="18" charset="0"/>
              </a:rPr>
              <a:t>(</a:t>
            </a:r>
            <a:r>
              <a:rPr lang="en-US" sz="2400" b="1" dirty="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a:t>
            </a:r>
          </a:p>
          <a:p>
            <a:pPr marL="457200" indent="-342900">
              <a:spcAft>
                <a:spcPts val="1200"/>
              </a:spcAft>
              <a:buSzPct val="75000"/>
              <a:buFont typeface="Wingdings" pitchFamily="2" charset="2"/>
              <a:buChar char="v"/>
            </a:pPr>
            <a:endParaRPr lang="en-US" sz="1000" b="1" dirty="0" smtClean="0">
              <a:latin typeface="Cambria" pitchFamily="18" charset="0"/>
            </a:endParaRPr>
          </a:p>
          <a:p>
            <a:pPr marL="457200" indent="-342900">
              <a:spcAft>
                <a:spcPts val="1200"/>
              </a:spcAft>
              <a:buSzPct val="75000"/>
              <a:buFont typeface="Wingdings" pitchFamily="2" charset="2"/>
              <a:buChar char="v"/>
            </a:pPr>
            <a:r>
              <a:rPr lang="en-US" sz="2400" b="1" dirty="0" smtClean="0">
                <a:latin typeface="Cambria" pitchFamily="18" charset="0"/>
              </a:rPr>
              <a:t>Cliques –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each says, I am Paul, Apollos, or Cephas</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a:t>
            </a:r>
          </a:p>
          <a:p>
            <a:pPr marL="457200" indent="-342900">
              <a:spcAft>
                <a:spcPts val="1200"/>
              </a:spcAft>
              <a:buSzPct val="75000"/>
              <a:buFont typeface="Wingdings" pitchFamily="2" charset="2"/>
              <a:buChar char="v"/>
            </a:pPr>
            <a:endParaRPr lang="en-US" sz="1000" b="1" dirty="0" smtClean="0">
              <a:latin typeface="Cambria" pitchFamily="18" charset="0"/>
            </a:endParaRPr>
          </a:p>
          <a:p>
            <a:pPr marL="457200" indent="-342900">
              <a:spcAft>
                <a:spcPts val="1200"/>
              </a:spcAft>
              <a:buSzPct val="75000"/>
              <a:buFont typeface="Wingdings" pitchFamily="2" charset="2"/>
              <a:buChar char="v"/>
            </a:pPr>
            <a:r>
              <a:rPr lang="en-US" sz="2400" b="1" dirty="0" smtClean="0">
                <a:latin typeface="Cambria" pitchFamily="18" charset="0"/>
              </a:rPr>
              <a:t>Conceit –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pride in </a:t>
            </a:r>
            <a:r>
              <a:rPr lang="en-US" sz="2400" b="1" i="1" dirty="0" smtClean="0">
                <a:effectLst>
                  <a:outerShdw blurRad="38100" dist="38100" dir="2700000" algn="tl">
                    <a:srgbClr val="000000">
                      <a:alpha val="43137"/>
                    </a:srgbClr>
                  </a:outerShdw>
                </a:effectLst>
                <a:latin typeface="Cambria" pitchFamily="18" charset="0"/>
              </a:rPr>
              <a:t>Christ divided</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1:13-16</a:t>
            </a:r>
            <a:r>
              <a:rPr lang="en-US" sz="2400" b="1" dirty="0" smtClean="0">
                <a:latin typeface="Cambria" pitchFamily="18" charset="0"/>
              </a:rPr>
              <a:t>).</a:t>
            </a:r>
            <a:endParaRPr lang="en-US" sz="2400" b="1" dirty="0" smtClean="0">
              <a:latin typeface="Cambria" pitchFamily="18" charset="0"/>
            </a:endParaRPr>
          </a:p>
        </p:txBody>
      </p:sp>
    </p:spTree>
    <p:extLst>
      <p:ext uri="{BB962C8B-B14F-4D97-AF65-F5344CB8AC3E}">
        <p14:creationId xmlns:p14="http://schemas.microsoft.com/office/powerpoint/2010/main" xmlns="" val="40589769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219200"/>
            <a:ext cx="8686800" cy="5355312"/>
          </a:xfrm>
          <a:prstGeom prst="rect">
            <a:avLst/>
          </a:prstGeom>
          <a:noFill/>
          <a:effectLst/>
        </p:spPr>
        <p:txBody>
          <a:bodyPr wrap="square" rtlCol="0">
            <a:spAutoFit/>
          </a:bodyPr>
          <a:lstStyle/>
          <a:p>
            <a:pPr indent="457200">
              <a:spcAft>
                <a:spcPts val="1200"/>
              </a:spcAft>
            </a:pPr>
            <a:r>
              <a:rPr lang="en-US" sz="2400" b="1" dirty="0">
                <a:latin typeface="Cambria" panose="02040503050406030204" pitchFamily="18" charset="0"/>
                <a:ea typeface="Cambria" panose="02040503050406030204" pitchFamily="18" charset="0"/>
              </a:rPr>
              <a:t>Let </a:t>
            </a:r>
            <a:r>
              <a:rPr lang="en-US" sz="2400" b="1" dirty="0" smtClean="0">
                <a:latin typeface="Cambria" panose="02040503050406030204" pitchFamily="18" charset="0"/>
                <a:ea typeface="Cambria" panose="02040503050406030204" pitchFamily="18" charset="0"/>
              </a:rPr>
              <a:t>look at the details of  these </a:t>
            </a:r>
            <a:r>
              <a:rPr lang="en-US" sz="2400" b="1" i="1" u="sng" dirty="0">
                <a:latin typeface="Cambria" panose="02040503050406030204" pitchFamily="18" charset="0"/>
                <a:ea typeface="Cambria" panose="02040503050406030204" pitchFamily="18" charset="0"/>
              </a:rPr>
              <a:t>first</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three sources of  division in the Corinthian Church.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FIRST</a:t>
            </a:r>
            <a:r>
              <a:rPr lang="en-US" sz="2200" b="1" i="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Quarrels” </a:t>
            </a:r>
            <a:r>
              <a:rPr lang="en-US" sz="2400" b="1" dirty="0" smtClean="0">
                <a:latin typeface="Cambria" pitchFamily="18" charset="0"/>
              </a:rPr>
              <a:t>or contention in the church (</a:t>
            </a:r>
            <a:r>
              <a:rPr lang="en-US" sz="2400" b="1" dirty="0" smtClean="0">
                <a:effectLst>
                  <a:outerShdw blurRad="38100" dist="38100" dir="2700000" algn="tl">
                    <a:srgbClr val="000000">
                      <a:alpha val="43137"/>
                    </a:srgbClr>
                  </a:outerShdw>
                </a:effectLst>
                <a:latin typeface="Cambria" pitchFamily="18" charset="0"/>
              </a:rPr>
              <a:t>1:11</a:t>
            </a:r>
            <a:r>
              <a:rPr lang="en-US" sz="2400" b="1" dirty="0" smtClean="0">
                <a:latin typeface="Cambria" pitchFamily="18" charset="0"/>
              </a:rPr>
              <a:t>). </a:t>
            </a:r>
            <a:r>
              <a:rPr lang="en-US" sz="2400" b="1" dirty="0" smtClean="0">
                <a:latin typeface="Cambria" pitchFamily="18" charset="0"/>
              </a:rPr>
              <a:t> Paul </a:t>
            </a:r>
            <a:r>
              <a:rPr lang="en-US" sz="2400" b="1" dirty="0" smtClean="0">
                <a:latin typeface="Cambria" pitchFamily="18" charset="0"/>
              </a:rPr>
              <a:t>mentions the frequent squabbling among the believer in Corinth. </a:t>
            </a:r>
          </a:p>
          <a:p>
            <a:pPr indent="457200">
              <a:spcAft>
                <a:spcPts val="1200"/>
              </a:spcAft>
              <a:tabLst>
                <a:tab pos="4518025" algn="l"/>
              </a:tabLst>
            </a:pPr>
            <a:r>
              <a:rPr lang="en-US" sz="2400" b="1" dirty="0" smtClean="0">
                <a:latin typeface="Cambria" panose="02040503050406030204" pitchFamily="18" charset="0"/>
                <a:ea typeface="Cambria" panose="02040503050406030204" pitchFamily="18" charset="0"/>
              </a:rPr>
              <a:t>The Greek work here is </a:t>
            </a:r>
            <a:r>
              <a:rPr lang="en-US" sz="2400" b="1" i="1" dirty="0" smtClean="0">
                <a:latin typeface="Cambria" panose="02040503050406030204"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éris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which means </a:t>
            </a:r>
            <a:r>
              <a:rPr lang="en-US" sz="2400" b="1" i="1" u="sng" dirty="0" smtClean="0">
                <a:latin typeface="Cambria" panose="02040503050406030204" pitchFamily="18" charset="0"/>
                <a:ea typeface="Cambria" panose="02040503050406030204" pitchFamily="18" charset="0"/>
              </a:rPr>
              <a:t>strife</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discord</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or</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wrangling</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But </a:t>
            </a:r>
            <a:r>
              <a:rPr lang="en-US" sz="2400" b="1" dirty="0" smtClean="0">
                <a:latin typeface="Cambria" panose="02040503050406030204" pitchFamily="18" charset="0"/>
                <a:ea typeface="Cambria" panose="02040503050406030204" pitchFamily="18" charset="0"/>
              </a:rPr>
              <a:t>Paul use of this word goes beyond mere bickering or minor disagreements. </a:t>
            </a:r>
          </a:p>
          <a:p>
            <a:pPr indent="457200">
              <a:spcAft>
                <a:spcPts val="1200"/>
              </a:spcAft>
            </a:pPr>
            <a:r>
              <a:rPr lang="en-US" sz="2400" b="1" dirty="0" smtClean="0">
                <a:latin typeface="Cambria" panose="02040503050406030204" pitchFamily="18" charset="0"/>
                <a:ea typeface="Cambria" panose="02040503050406030204" pitchFamily="18" charset="0"/>
              </a:rPr>
              <a:t>This </a:t>
            </a:r>
            <a:r>
              <a:rPr lang="en-US" sz="2400" b="1" dirty="0" smtClean="0">
                <a:latin typeface="Cambria" panose="02040503050406030204" pitchFamily="18" charset="0"/>
                <a:ea typeface="Cambria" panose="02040503050406030204" pitchFamily="18" charset="0"/>
              </a:rPr>
              <a:t>word </a:t>
            </a:r>
            <a:r>
              <a:rPr lang="en-US" sz="2400" b="1" i="1" dirty="0" smtClean="0">
                <a:latin typeface="Cambria" panose="02040503050406030204" pitchFamily="18" charset="0"/>
                <a:ea typeface="Cambria" panose="02040503050406030204" pitchFamily="18" charset="0"/>
              </a:rPr>
              <a:t>“</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éris</a:t>
            </a:r>
            <a:r>
              <a:rPr lang="en-US" sz="2400" b="1" i="1" dirty="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a:t>
            </a:r>
            <a:r>
              <a:rPr lang="en-US" sz="2400" b="1" dirty="0" smtClean="0">
                <a:latin typeface="Cambria" panose="02040503050406030204" pitchFamily="18" charset="0"/>
                <a:ea typeface="Cambria" panose="02040503050406030204" pitchFamily="18" charset="0"/>
              </a:rPr>
              <a:t>the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Galatians 5:19-21</a:t>
            </a:r>
            <a:r>
              <a:rPr lang="en-US" sz="2400" b="1" dirty="0" smtClean="0">
                <a:latin typeface="Cambria" panose="02040503050406030204" pitchFamily="18" charset="0"/>
                <a:ea typeface="Cambria" panose="02040503050406030204" pitchFamily="18" charset="0"/>
              </a:rPr>
              <a:t> list of vices, is </a:t>
            </a:r>
            <a:r>
              <a:rPr lang="en-US" sz="2400" b="1" dirty="0">
                <a:latin typeface="Cambria" panose="02040503050406030204" pitchFamily="18" charset="0"/>
                <a:ea typeface="Cambria" panose="02040503050406030204" pitchFamily="18" charset="0"/>
              </a:rPr>
              <a:t>condemned</a:t>
            </a:r>
            <a:r>
              <a:rPr lang="en-US" sz="2400" b="1" dirty="0" smtClean="0">
                <a:latin typeface="Cambria" panose="02040503050406030204" pitchFamily="18" charset="0"/>
                <a:ea typeface="Cambria" panose="02040503050406030204" pitchFamily="18" charset="0"/>
              </a:rPr>
              <a:t> along with words like </a:t>
            </a:r>
            <a:r>
              <a:rPr lang="en-US" sz="2400" b="1" i="1" u="sng" dirty="0" smtClean="0">
                <a:latin typeface="Cambria" panose="02040503050406030204" pitchFamily="18" charset="0"/>
                <a:ea typeface="Cambria" panose="02040503050406030204" pitchFamily="18" charset="0"/>
              </a:rPr>
              <a:t>immorality</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idolatry</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latin typeface="Cambria" panose="02040503050406030204" pitchFamily="18" charset="0"/>
                <a:ea typeface="Cambria" panose="02040503050406030204" pitchFamily="18" charset="0"/>
              </a:rPr>
              <a:t>drunkenness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Listen to what Paul says about these </a:t>
            </a:r>
            <a:r>
              <a:rPr lang="en-US" sz="2400" b="1" dirty="0" smtClean="0">
                <a:latin typeface="Cambria" panose="02040503050406030204" pitchFamily="18" charset="0"/>
                <a:ea typeface="Cambria" panose="02040503050406030204" pitchFamily="18" charset="0"/>
              </a:rPr>
              <a:t>words, </a:t>
            </a:r>
            <a:r>
              <a:rPr lang="en-US" sz="2400" b="1" i="1" dirty="0" smtClean="0">
                <a:latin typeface="Cambria" panose="02040503050406030204" pitchFamily="18" charset="0"/>
                <a:ea typeface="Cambria" panose="02040503050406030204" pitchFamily="18" charset="0"/>
              </a:rPr>
              <a:t>“those </a:t>
            </a:r>
            <a:r>
              <a:rPr lang="en-US" sz="2400" b="1" i="1" dirty="0">
                <a:latin typeface="Cambria" panose="02040503050406030204" pitchFamily="18" charset="0"/>
                <a:ea typeface="Cambria" panose="02040503050406030204" pitchFamily="18" charset="0"/>
              </a:rPr>
              <a:t>who practice such things will not inherit the kingdom of </a:t>
            </a:r>
            <a:r>
              <a:rPr lang="en-US" sz="2400" b="1" i="1" dirty="0" smtClean="0">
                <a:latin typeface="Cambria" panose="02040503050406030204" pitchFamily="18" charset="0"/>
                <a:ea typeface="Cambria" panose="02040503050406030204" pitchFamily="18" charset="0"/>
              </a:rPr>
              <a:t>God”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5:21</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725648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28600" y="1219200"/>
            <a:ext cx="8686800" cy="535531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In other </a:t>
            </a:r>
            <a:r>
              <a:rPr lang="en-US" sz="2400" b="1" dirty="0" smtClean="0">
                <a:latin typeface="Cambria" panose="02040503050406030204" pitchFamily="18" charset="0"/>
                <a:ea typeface="Cambria" panose="02040503050406030204" pitchFamily="18" charset="0"/>
              </a:rPr>
              <a:t>words, </a:t>
            </a:r>
            <a:r>
              <a:rPr lang="en-US" sz="2400" b="1" dirty="0" smtClean="0">
                <a:latin typeface="Cambria" panose="02040503050406030204" pitchFamily="18" charset="0"/>
                <a:ea typeface="Cambria" panose="02040503050406030204" pitchFamily="18" charset="0"/>
              </a:rPr>
              <a:t>Paul viewed </a:t>
            </a:r>
            <a:r>
              <a:rPr lang="en-US" sz="2400" b="1" i="1" dirty="0" smtClean="0">
                <a:latin typeface="Cambria" panose="02040503050406030204" pitchFamily="18" charset="0"/>
                <a:ea typeface="Cambria" panose="02040503050406030204" pitchFamily="18" charset="0"/>
              </a:rPr>
              <a:t>“quarreling”</a:t>
            </a:r>
            <a:r>
              <a:rPr lang="en-US" sz="2400" b="1" dirty="0" smtClean="0">
                <a:latin typeface="Cambria" panose="02040503050406030204" pitchFamily="18" charset="0"/>
                <a:ea typeface="Cambria" panose="02040503050406030204" pitchFamily="18" charset="0"/>
              </a:rPr>
              <a:t> as a severe spiritual problem, which, if not dealt with decisively, could lead to ruin for the church. </a:t>
            </a:r>
          </a:p>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Notice, Paul doesn’t blame Satan for their quarrelling</a:t>
            </a:r>
            <a:r>
              <a:rPr lang="en-US" sz="2400" b="1" dirty="0" smtClean="0">
                <a:latin typeface="Cambria" panose="02040503050406030204" pitchFamily="18" charset="0"/>
                <a:ea typeface="Cambria" panose="02040503050406030204" pitchFamily="18" charset="0"/>
              </a:rPr>
              <a:t>.  Far too often the devil gets credit for sin we humans engage in by our own fleshly desires.  </a:t>
            </a:r>
          </a:p>
          <a:p>
            <a:pPr indent="457200">
              <a:spcAft>
                <a:spcPts val="1200"/>
              </a:spcAft>
            </a:pPr>
            <a:r>
              <a:rPr lang="en-US" sz="2400" b="1" dirty="0" smtClean="0">
                <a:latin typeface="Cambria" panose="02040503050406030204" pitchFamily="18" charset="0"/>
                <a:ea typeface="Cambria" panose="02040503050406030204" pitchFamily="18" charset="0"/>
              </a:rPr>
              <a:t>Ultimately Satan is behind all evil as its originator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Genesis 3</a:t>
            </a:r>
            <a:r>
              <a:rPr lang="en-US" sz="2400" b="1" dirty="0" smtClean="0">
                <a:latin typeface="Cambria" panose="02040503050406030204" pitchFamily="18" charset="0"/>
                <a:ea typeface="Cambria" panose="02040503050406030204" pitchFamily="18" charset="0"/>
              </a:rPr>
              <a:t>), we frequently forget that the </a:t>
            </a:r>
            <a:r>
              <a:rPr lang="en-US" sz="2400" b="1" u="sng" dirty="0" smtClean="0">
                <a:latin typeface="Cambria" panose="02040503050406030204" pitchFamily="18" charset="0"/>
                <a:ea typeface="Cambria" panose="02040503050406030204" pitchFamily="18" charset="0"/>
              </a:rPr>
              <a:t>world</a:t>
            </a:r>
            <a:r>
              <a:rPr lang="en-US" sz="2400" b="1" dirty="0" smtClean="0">
                <a:latin typeface="Cambria" panose="02040503050406030204" pitchFamily="18" charset="0"/>
                <a:ea typeface="Cambria" panose="02040503050406030204" pitchFamily="18" charset="0"/>
              </a:rPr>
              <a:t> and the </a:t>
            </a:r>
            <a:r>
              <a:rPr lang="en-US" sz="2400" b="1" u="sng" dirty="0" smtClean="0">
                <a:latin typeface="Cambria" panose="02040503050406030204" pitchFamily="18" charset="0"/>
                <a:ea typeface="Cambria" panose="02040503050406030204" pitchFamily="18" charset="0"/>
              </a:rPr>
              <a:t>flesh</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also contribute to our sinfulness. </a:t>
            </a:r>
          </a:p>
          <a:p>
            <a:pPr indent="457200">
              <a:spcAft>
                <a:spcPts val="1200"/>
              </a:spcAft>
            </a:pP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places the blame squarely at the Corinthians feet, </a:t>
            </a:r>
            <a:r>
              <a:rPr lang="en-US" sz="2400" b="1" dirty="0" smtClean="0">
                <a:latin typeface="Cambria" panose="02040503050406030204" pitchFamily="18" charset="0"/>
                <a:ea typeface="Cambria" panose="02040503050406030204" pitchFamily="18" charset="0"/>
              </a:rPr>
              <a:t>he </a:t>
            </a:r>
            <a:r>
              <a:rPr lang="en-US" sz="2400" b="1" dirty="0" smtClean="0">
                <a:latin typeface="Cambria" panose="02040503050406030204" pitchFamily="18" charset="0"/>
                <a:ea typeface="Cambria" panose="02040503050406030204" pitchFamily="18" charset="0"/>
              </a:rPr>
              <a:t>points out that their spiritual immaturity had created their </a:t>
            </a:r>
            <a:r>
              <a:rPr lang="en-US" sz="2400" b="1" dirty="0" smtClean="0">
                <a:latin typeface="Cambria" panose="02040503050406030204" pitchFamily="18" charset="0"/>
                <a:ea typeface="Cambria" panose="02040503050406030204" pitchFamily="18" charset="0"/>
              </a:rPr>
              <a:t>conflict, </a:t>
            </a:r>
            <a:r>
              <a:rPr lang="en-US" sz="2400" b="1" dirty="0" smtClean="0">
                <a:latin typeface="Cambria" panose="02040503050406030204" pitchFamily="18" charset="0"/>
                <a:ea typeface="Cambria" panose="02040503050406030204" pitchFamily="18" charset="0"/>
              </a:rPr>
              <a:t>saying 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3:3</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“because jealousy and strife  is motiving you, you are carnal and acting like mere men.”</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745922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10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1000"/>
                                        <p:tgtEl>
                                          <p:spTgt spid="5">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left)">
                                      <p:cBhvr>
                                        <p:cTn id="1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4524315"/>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Regarding the source of these kind of quarrels and conflicts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4:1-2</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says, </a:t>
            </a:r>
            <a:r>
              <a:rPr lang="en-US" sz="2400" b="1" i="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What</a:t>
            </a:r>
            <a:r>
              <a:rPr lang="en-US" sz="2400" b="1" i="1" dirty="0">
                <a:latin typeface="Cambria" panose="02040503050406030204" pitchFamily="18" charset="0"/>
                <a:ea typeface="Cambria" panose="02040503050406030204" pitchFamily="18" charset="0"/>
              </a:rPr>
              <a:t> is </a:t>
            </a:r>
            <a:r>
              <a:rPr lang="en-US" sz="2400" b="1" i="1" dirty="0" smtClean="0">
                <a:latin typeface="Cambria" panose="02040503050406030204" pitchFamily="18" charset="0"/>
                <a:ea typeface="Cambria" panose="02040503050406030204" pitchFamily="18" charset="0"/>
              </a:rPr>
              <a:t>the source of quarrels and conflicts</a:t>
            </a:r>
            <a:r>
              <a:rPr lang="en-US" sz="2400" b="1" i="1" dirty="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among</a:t>
            </a:r>
            <a:r>
              <a:rPr lang="en-US" sz="2400" b="1" i="1" dirty="0">
                <a:latin typeface="Cambria" panose="02040503050406030204" pitchFamily="18" charset="0"/>
                <a:ea typeface="Cambria" panose="02040503050406030204" pitchFamily="18" charset="0"/>
              </a:rPr>
              <a:t> you?  </a:t>
            </a:r>
            <a:r>
              <a:rPr lang="en-US" sz="2400" b="1" i="1" dirty="0" smtClean="0">
                <a:latin typeface="Cambria" panose="02040503050406030204" pitchFamily="18" charset="0"/>
                <a:ea typeface="Cambria" panose="02040503050406030204" pitchFamily="18" charset="0"/>
              </a:rPr>
              <a:t>Is </a:t>
            </a:r>
            <a:r>
              <a:rPr lang="en-US" sz="2400" b="1" i="1" dirty="0">
                <a:latin typeface="Cambria" panose="02040503050406030204" pitchFamily="18" charset="0"/>
                <a:ea typeface="Cambria" panose="02040503050406030204" pitchFamily="18" charset="0"/>
              </a:rPr>
              <a:t>not the </a:t>
            </a:r>
            <a:r>
              <a:rPr lang="en-US" sz="2400" b="1" i="1" dirty="0" smtClean="0">
                <a:latin typeface="Cambria" panose="02040503050406030204" pitchFamily="18" charset="0"/>
                <a:ea typeface="Cambria" panose="02040503050406030204" pitchFamily="18" charset="0"/>
              </a:rPr>
              <a:t>source your pleasures that</a:t>
            </a:r>
            <a:r>
              <a:rPr lang="en-US" sz="2400" b="1" i="1" dirty="0">
                <a:latin typeface="Cambria" panose="02040503050406030204" pitchFamily="18" charset="0"/>
                <a:ea typeface="Cambria" panose="02040503050406030204" pitchFamily="18" charset="0"/>
              </a:rPr>
              <a:t> wage war in </a:t>
            </a:r>
            <a:r>
              <a:rPr lang="en-US" sz="2400" b="1" i="1" dirty="0" smtClean="0">
                <a:latin typeface="Cambria" panose="02040503050406030204" pitchFamily="18" charset="0"/>
                <a:ea typeface="Cambria" panose="02040503050406030204" pitchFamily="18" charset="0"/>
              </a:rPr>
              <a:t>your members? </a:t>
            </a:r>
            <a:r>
              <a:rPr lang="en-US" sz="2400" b="1" i="1" dirty="0" smtClean="0">
                <a:latin typeface="Cambria" panose="02040503050406030204" pitchFamily="18" charset="0"/>
                <a:ea typeface="Cambria" panose="02040503050406030204" pitchFamily="18" charset="0"/>
              </a:rPr>
              <a:t> You</a:t>
            </a:r>
            <a:r>
              <a:rPr lang="en-US" sz="2400" b="1" i="1" dirty="0">
                <a:latin typeface="Cambria" panose="02040503050406030204" pitchFamily="18" charset="0"/>
                <a:ea typeface="Cambria" panose="02040503050406030204" pitchFamily="18" charset="0"/>
              </a:rPr>
              <a:t> lust and do not have; so you commit </a:t>
            </a:r>
            <a:r>
              <a:rPr lang="en-US" sz="2400" b="1" i="1" dirty="0" smtClean="0">
                <a:latin typeface="Cambria" panose="02040503050406030204" pitchFamily="18" charset="0"/>
                <a:ea typeface="Cambria" panose="02040503050406030204" pitchFamily="18" charset="0"/>
              </a:rPr>
              <a:t>murder.  You </a:t>
            </a:r>
            <a:r>
              <a:rPr lang="en-US" sz="2400" b="1" i="1" dirty="0" smtClean="0">
                <a:latin typeface="Cambria" panose="02040503050406030204" pitchFamily="18" charset="0"/>
                <a:ea typeface="Cambria" panose="02040503050406030204" pitchFamily="18" charset="0"/>
              </a:rPr>
              <a:t>are envious</a:t>
            </a:r>
            <a:r>
              <a:rPr lang="en-US" sz="2400" i="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i="1" dirty="0">
                <a:latin typeface="Cambria" panose="02040503050406030204" pitchFamily="18" charset="0"/>
                <a:ea typeface="Cambria" panose="02040503050406030204" pitchFamily="18" charset="0"/>
              </a:rPr>
              <a:t> cannot obtain; so you fight and quarrel</a:t>
            </a:r>
            <a:r>
              <a:rPr lang="en-US" sz="2400" b="1" i="1" dirty="0" smtClean="0">
                <a:latin typeface="Cambria" panose="02040503050406030204" pitchFamily="18" charset="0"/>
                <a:ea typeface="Cambria" panose="02040503050406030204" pitchFamily="18" charset="0"/>
              </a:rPr>
              <a:t>.”   </a:t>
            </a:r>
          </a:p>
          <a:p>
            <a:pPr indent="457200"/>
            <a:endParaRPr lang="en-US" sz="1200" b="1" i="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a:t>
            </a:r>
            <a:r>
              <a:rPr lang="en-US" sz="2400" b="1" dirty="0" smtClean="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intense quarrelling among the carnal Corinthians led to their </a:t>
            </a:r>
            <a:r>
              <a:rPr lang="en-US" sz="2400" b="1" i="1" u="sng" dirty="0" smtClean="0">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major problem. </a:t>
            </a:r>
          </a:p>
          <a:p>
            <a:pPr indent="457200"/>
            <a:endParaRPr lang="en-US" sz="1200" b="1" dirty="0">
              <a:latin typeface="Cambria" panose="02040503050406030204" pitchFamily="18" charset="0"/>
              <a:ea typeface="Cambria" panose="02040503050406030204" pitchFamily="18" charset="0"/>
            </a:endParaRPr>
          </a:p>
          <a:p>
            <a:pPr indent="457200"/>
            <a:r>
              <a:rPr lang="en-US" sz="2200" b="1" dirty="0" smtClean="0">
                <a:effectLst>
                  <a:outerShdw blurRad="38100" dist="38100" dir="2700000" algn="tl">
                    <a:srgbClr val="000000">
                      <a:alpha val="43137"/>
                    </a:srgbClr>
                  </a:outerShdw>
                </a:effectLst>
                <a:latin typeface="Cambria" pitchFamily="18" charset="0"/>
              </a:rPr>
              <a:t>SECOND</a:t>
            </a:r>
            <a:r>
              <a:rPr lang="en-US" sz="2400" b="1" i="1" dirty="0" smtClean="0">
                <a:effectLst>
                  <a:outerShdw blurRad="38100" dist="38100" dir="2700000" algn="tl">
                    <a:srgbClr val="000000">
                      <a:alpha val="43137"/>
                    </a:srgbClr>
                  </a:outerShdw>
                </a:effectLst>
                <a:latin typeface="Cambria" pitchFamily="18" charset="0"/>
              </a:rPr>
              <a:t> </a:t>
            </a:r>
            <a:r>
              <a:rPr lang="en-US" sz="2400" b="1" dirty="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Cliques” </a:t>
            </a:r>
            <a:r>
              <a:rPr lang="en-US" sz="2400" b="1" dirty="0">
                <a:latin typeface="Cambria" pitchFamily="18" charset="0"/>
              </a:rPr>
              <a:t>or </a:t>
            </a:r>
            <a:r>
              <a:rPr lang="en-US" sz="2400" b="1" dirty="0" smtClean="0">
                <a:latin typeface="Cambria" pitchFamily="18" charset="0"/>
              </a:rPr>
              <a:t>preference </a:t>
            </a:r>
            <a:r>
              <a:rPr lang="en-US" sz="2400" b="1" dirty="0">
                <a:latin typeface="Cambria" pitchFamily="18" charset="0"/>
              </a:rPr>
              <a:t>in the church (</a:t>
            </a:r>
            <a:r>
              <a:rPr lang="en-US" sz="2400" b="1" dirty="0" smtClean="0">
                <a:effectLst>
                  <a:outerShdw blurRad="38100" dist="38100" dir="2700000" algn="tl">
                    <a:srgbClr val="000000">
                      <a:alpha val="43137"/>
                    </a:srgbClr>
                  </a:outerShdw>
                </a:effectLst>
                <a:latin typeface="Cambria" pitchFamily="18" charset="0"/>
              </a:rPr>
              <a:t>1:12</a:t>
            </a:r>
            <a:r>
              <a:rPr lang="en-US" sz="2400" b="1" dirty="0" smtClean="0">
                <a:latin typeface="Cambria" pitchFamily="18" charset="0"/>
              </a:rPr>
              <a:t>). </a:t>
            </a:r>
            <a:r>
              <a:rPr lang="en-US" sz="2400" b="1" dirty="0">
                <a:latin typeface="Cambria" pitchFamily="18" charset="0"/>
              </a:rPr>
              <a:t>Paul </a:t>
            </a:r>
            <a:r>
              <a:rPr lang="en-US" sz="2400" b="1" dirty="0" smtClean="0">
                <a:latin typeface="Cambria" pitchFamily="18" charset="0"/>
              </a:rPr>
              <a:t>names </a:t>
            </a:r>
            <a:r>
              <a:rPr lang="en-US" sz="2400" b="1" i="1" u="sng" dirty="0" smtClean="0">
                <a:latin typeface="Cambria" pitchFamily="18" charset="0"/>
              </a:rPr>
              <a:t>four</a:t>
            </a:r>
            <a:r>
              <a:rPr lang="en-US" sz="2400" b="1" dirty="0" smtClean="0">
                <a:latin typeface="Cambria" pitchFamily="18" charset="0"/>
              </a:rPr>
              <a:t> </a:t>
            </a:r>
            <a:r>
              <a:rPr lang="en-US" sz="2400" b="1" i="1" u="sng" dirty="0" smtClean="0">
                <a:latin typeface="Cambria" pitchFamily="18" charset="0"/>
              </a:rPr>
              <a:t>factions</a:t>
            </a:r>
            <a:r>
              <a:rPr lang="en-US" sz="2400" b="1" dirty="0" smtClean="0">
                <a:latin typeface="Cambria" pitchFamily="18" charset="0"/>
              </a:rPr>
              <a:t> or </a:t>
            </a:r>
            <a:r>
              <a:rPr lang="en-US" sz="2400" b="1" i="1" u="sng" dirty="0" smtClean="0">
                <a:latin typeface="Cambria" pitchFamily="18" charset="0"/>
              </a:rPr>
              <a:t>cliques</a:t>
            </a:r>
            <a:r>
              <a:rPr lang="en-US" sz="2400" b="1" dirty="0" smtClean="0">
                <a:latin typeface="Cambria" pitchFamily="18" charset="0"/>
              </a:rPr>
              <a:t> that were tearing the Corinthians apart. </a:t>
            </a:r>
            <a:endParaRPr lang="en-US" sz="24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828108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wipe(left)">
                                      <p:cBhvr>
                                        <p:cTn id="10" dur="1000"/>
                                        <p:tgtEl>
                                          <p:spTgt spid="5">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wipe(left)">
                                      <p:cBhvr>
                                        <p:cTn id="13"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06500"/>
            <a:ext cx="8547847" cy="5078313"/>
          </a:xfrm>
          <a:prstGeom prst="rect">
            <a:avLst/>
          </a:prstGeom>
          <a:noFill/>
          <a:effectLst/>
        </p:spPr>
        <p:txBody>
          <a:bodyPr wrap="square" rtlCol="0">
            <a:spAutoFit/>
          </a:bodyPr>
          <a:lstStyle/>
          <a:p>
            <a:pPr marL="53975" indent="457200"/>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dirty="0" smtClean="0">
                <a:latin typeface="Cambria" panose="02040503050406030204" pitchFamily="18" charset="0"/>
                <a:ea typeface="Cambria" panose="02040503050406030204" pitchFamily="18" charset="0"/>
              </a:rPr>
              <a:t>]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Paulite Party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It’s </a:t>
            </a:r>
            <a:r>
              <a:rPr lang="en-US" sz="2400" b="1" dirty="0" smtClean="0">
                <a:latin typeface="Cambria" panose="02040503050406030204" pitchFamily="18" charset="0"/>
                <a:ea typeface="Cambria" panose="02040503050406030204" pitchFamily="18" charset="0"/>
              </a:rPr>
              <a:t>understandable that many in Corinth aligned themselves with this party. </a:t>
            </a:r>
            <a:r>
              <a:rPr lang="en-US" sz="2400" b="1" dirty="0" smtClean="0">
                <a:latin typeface="Cambria" panose="02040503050406030204" pitchFamily="18" charset="0"/>
                <a:ea typeface="Cambria" panose="02040503050406030204" pitchFamily="18" charset="0"/>
              </a:rPr>
              <a:t> They </a:t>
            </a:r>
            <a:r>
              <a:rPr lang="en-US" sz="2400" b="1" dirty="0" smtClean="0">
                <a:latin typeface="Cambria" panose="02040503050406030204" pitchFamily="18" charset="0"/>
                <a:ea typeface="Cambria" panose="02040503050406030204" pitchFamily="18" charset="0"/>
              </a:rPr>
              <a:t>had heard the Gospel of Jesus </a:t>
            </a:r>
            <a:r>
              <a:rPr lang="en-US" sz="2400" b="1" dirty="0">
                <a:latin typeface="Cambria" panose="02040503050406030204" pitchFamily="18" charset="0"/>
                <a:ea typeface="Cambria" panose="02040503050406030204" pitchFamily="18" charset="0"/>
              </a:rPr>
              <a:t>Christ from  Paul first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15:3</a:t>
            </a:r>
            <a:r>
              <a:rPr lang="en-US" sz="2400" b="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a:p>
            <a:pPr indent="457200"/>
            <a:endParaRPr lang="en-US" sz="1200" b="1" i="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Because his preaching had emphasized freedom from the Law, it is possible that this group had begun to turn grace into a green light for the flesh.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These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Paulites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Corinth were doing something similar to those today who emphasize just a few verses from Paul’s letters, neglecting the fuller teaching we get from the rest of the Bible.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While the followers of </a:t>
            </a:r>
            <a:r>
              <a:rPr lang="en-US" sz="2400" b="1" dirty="0" smtClean="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in Corinth may have enjoyed a </a:t>
            </a:r>
            <a:r>
              <a:rPr lang="en-US" sz="2400" b="1" dirty="0" smtClean="0">
                <a:latin typeface="Cambria" panose="02040503050406030204" pitchFamily="18" charset="0"/>
                <a:ea typeface="Cambria" panose="02040503050406030204" pitchFamily="18" charset="0"/>
              </a:rPr>
              <a:t>majority, </a:t>
            </a:r>
            <a:r>
              <a:rPr lang="en-US" sz="2400" b="1" dirty="0" smtClean="0">
                <a:latin typeface="Cambria" panose="02040503050406030204" pitchFamily="18" charset="0"/>
                <a:ea typeface="Cambria" panose="02040503050406030204" pitchFamily="18" charset="0"/>
              </a:rPr>
              <a:t>after Paul </a:t>
            </a:r>
            <a:r>
              <a:rPr lang="en-US" sz="2400" b="1" dirty="0" smtClean="0">
                <a:latin typeface="Cambria" panose="02040503050406030204" pitchFamily="18" charset="0"/>
                <a:ea typeface="Cambria" panose="02040503050406030204" pitchFamily="18" charset="0"/>
              </a:rPr>
              <a:t>left, </a:t>
            </a:r>
            <a:r>
              <a:rPr lang="en-US" sz="2400" b="1" dirty="0" smtClean="0">
                <a:latin typeface="Cambria" panose="02040503050406030204" pitchFamily="18" charset="0"/>
                <a:ea typeface="Cambria" panose="02040503050406030204" pitchFamily="18" charset="0"/>
              </a:rPr>
              <a:t>soon came Apollos.</a:t>
            </a:r>
          </a:p>
        </p:txBody>
      </p:sp>
    </p:spTree>
    <p:extLst>
      <p:ext uri="{BB962C8B-B14F-4D97-AF65-F5344CB8AC3E}">
        <p14:creationId xmlns:p14="http://schemas.microsoft.com/office/powerpoint/2010/main" xmlns="" val="285365722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06500"/>
            <a:ext cx="8677835" cy="5447645"/>
          </a:xfrm>
          <a:prstGeom prst="rect">
            <a:avLst/>
          </a:prstGeom>
          <a:noFill/>
          <a:effectLst/>
        </p:spPr>
        <p:txBody>
          <a:bodyPr wrap="square" rtlCol="0">
            <a:spAutoFit/>
          </a:bodyPr>
          <a:lstStyle/>
          <a:p>
            <a:pPr marL="0" lvl="1" indent="457200"/>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dirty="0" smtClean="0">
                <a:latin typeface="Cambria" panose="02040503050406030204" pitchFamily="18" charset="0"/>
                <a:ea typeface="Cambria" panose="02040503050406030204" pitchFamily="18" charset="0"/>
              </a:rPr>
              <a:t>]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Apollos Fan Club</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Apollos </a:t>
            </a:r>
            <a:r>
              <a:rPr lang="en-US" sz="2400" b="1" dirty="0" smtClean="0">
                <a:latin typeface="Cambria" panose="02040503050406030204" pitchFamily="18" charset="0"/>
                <a:ea typeface="Cambria" panose="02040503050406030204" pitchFamily="18" charset="0"/>
              </a:rPr>
              <a:t>arrived and “helped greatly those who had believed through grace, he powerfully refuted the Jews in public, confirming by the scripture that Jesus was the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Acts 18:27-28</a:t>
            </a:r>
            <a:r>
              <a:rPr lang="en-US" sz="2400" b="1" dirty="0" smtClean="0">
                <a:latin typeface="Cambria" panose="02040503050406030204" pitchFamily="18" charset="0"/>
                <a:ea typeface="Cambria" panose="02040503050406030204" pitchFamily="18" charset="0"/>
              </a:rPr>
              <a:t>). </a:t>
            </a:r>
            <a:endParaRPr lang="en-US" sz="2400" b="1" i="1" dirty="0" smtClean="0">
              <a:latin typeface="Cambria" panose="02040503050406030204" pitchFamily="18" charset="0"/>
              <a:ea typeface="Cambria" panose="02040503050406030204" pitchFamily="18" charset="0"/>
            </a:endParaRPr>
          </a:p>
          <a:p>
            <a:pPr indent="457200"/>
            <a:endParaRPr lang="en-US" sz="1200" b="1" i="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Apollos was not only intellectually astute; he was verbally eloquent. </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Greeks </a:t>
            </a:r>
            <a:r>
              <a:rPr lang="en-US" sz="2400" b="1" dirty="0" smtClean="0">
                <a:latin typeface="Cambria" panose="02040503050406030204" pitchFamily="18" charset="0"/>
                <a:ea typeface="Cambria" panose="02040503050406030204" pitchFamily="18" charset="0"/>
              </a:rPr>
              <a:t>were enamored with </a:t>
            </a:r>
            <a:r>
              <a:rPr lang="en-US" sz="2400" b="1" dirty="0">
                <a:latin typeface="Cambria" panose="02040503050406030204" pitchFamily="18" charset="0"/>
                <a:ea typeface="Cambria" panose="02040503050406030204" pitchFamily="18" charset="0"/>
              </a:rPr>
              <a:t>the skills of keen logic and impressive </a:t>
            </a:r>
            <a:r>
              <a:rPr lang="en-US" sz="2400" b="1" dirty="0" smtClean="0">
                <a:latin typeface="Cambria" panose="02040503050406030204" pitchFamily="18" charset="0"/>
                <a:ea typeface="Cambria" panose="02040503050406030204" pitchFamily="18" charset="0"/>
              </a:rPr>
              <a:t>rhetoric; they naturally flocked </a:t>
            </a:r>
            <a:r>
              <a:rPr lang="en-US" sz="2400" b="1" dirty="0" smtClean="0">
                <a:latin typeface="Cambria" panose="02040503050406030204" pitchFamily="18" charset="0"/>
                <a:ea typeface="Cambria" panose="02040503050406030204" pitchFamily="18" charset="0"/>
              </a:rPr>
              <a:t>to him.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With the addition of such an articulate teacher, even Paul’s style could have appeared crude and unsophisticated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2Cor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10:10</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11:6</a:t>
            </a:r>
            <a:r>
              <a:rPr lang="en-US" sz="2400" b="1" dirty="0" smtClean="0">
                <a:latin typeface="Cambria" panose="02040503050406030204" pitchFamily="18" charset="0"/>
                <a:ea typeface="Cambria" panose="02040503050406030204" pitchFamily="18" charset="0"/>
              </a:rPr>
              <a:t>).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As some overzealous followers hold up Apollos as their highbrowed hero, it create more friction in the church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a:t>
            </a:r>
            <a:r>
              <a:rPr lang="en-US" sz="2400" b="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8205580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830235" cy="5632311"/>
          </a:xfrm>
          <a:prstGeom prst="rect">
            <a:avLst/>
          </a:prstGeom>
          <a:noFill/>
          <a:effectLst/>
        </p:spPr>
        <p:txBody>
          <a:bodyPr wrap="square" rtlCol="0">
            <a:spAutoFit/>
          </a:bodyPr>
          <a:lstStyle/>
          <a:p>
            <a:pPr marL="0" lvl="1" indent="457200">
              <a:tabLst>
                <a:tab pos="0" algn="l"/>
              </a:tabLst>
            </a:pP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r>
              <a:rPr lang="en-US" sz="2400" b="1" dirty="0" smtClean="0">
                <a:latin typeface="Cambria" panose="02040503050406030204" pitchFamily="18" charset="0"/>
                <a:ea typeface="Cambria" panose="02040503050406030204" pitchFamily="18" charset="0"/>
              </a:rPr>
              <a:t>]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Cephas Clan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Peter </a:t>
            </a:r>
            <a:r>
              <a:rPr lang="en-US" sz="2400" b="1" dirty="0" smtClean="0">
                <a:latin typeface="Cambria" panose="02040503050406030204" pitchFamily="18" charset="0"/>
                <a:ea typeface="Cambria" panose="02040503050406030204" pitchFamily="18" charset="0"/>
              </a:rPr>
              <a:t>was perhaps the most prominent among the original twelve disciples, and he exercised considerable influence in the Aramaic-speaking Jewish Christian community. </a:t>
            </a:r>
          </a:p>
          <a:p>
            <a:pPr marL="0" lvl="1" indent="457200">
              <a:tabLst>
                <a:tab pos="0" algn="l"/>
              </a:tabLst>
            </a:pPr>
            <a:endParaRPr lang="en-US" sz="1200" b="1" dirty="0">
              <a:latin typeface="Cambria" panose="02040503050406030204" pitchFamily="18" charset="0"/>
              <a:ea typeface="Cambria" panose="02040503050406030204" pitchFamily="18" charset="0"/>
            </a:endParaRPr>
          </a:p>
          <a:p>
            <a:pPr marL="0" lvl="1" indent="457200">
              <a:tabLst>
                <a:tab pos="0" algn="l"/>
                <a:tab pos="457200" algn="l"/>
              </a:tabLst>
            </a:pPr>
            <a:r>
              <a:rPr lang="en-US" sz="2400" b="1" dirty="0" smtClean="0">
                <a:latin typeface="Cambria" panose="02040503050406030204" pitchFamily="18" charset="0"/>
                <a:ea typeface="Cambria" panose="02040503050406030204" pitchFamily="18" charset="0"/>
              </a:rPr>
              <a:t>Since </a:t>
            </a:r>
            <a:r>
              <a:rPr lang="en-US" sz="2400" b="1" dirty="0">
                <a:latin typeface="Cambria" panose="02040503050406030204" pitchFamily="18" charset="0"/>
                <a:ea typeface="Cambria" panose="02040503050406030204" pitchFamily="18" charset="0"/>
              </a:rPr>
              <a:t>Peter was the missionary entrusted with the gospel </a:t>
            </a:r>
            <a:r>
              <a:rPr lang="en-US" sz="2400" b="1" dirty="0" smtClean="0">
                <a:latin typeface="Cambria" panose="02040503050406030204" pitchFamily="18" charset="0"/>
                <a:ea typeface="Cambria" panose="02040503050406030204" pitchFamily="18" charset="0"/>
              </a:rPr>
              <a:t>to </a:t>
            </a:r>
            <a:r>
              <a:rPr lang="en-US" sz="2400" b="1" dirty="0">
                <a:latin typeface="Cambria" panose="02040503050406030204" pitchFamily="18" charset="0"/>
                <a:ea typeface="Cambria" panose="02040503050406030204" pitchFamily="18" charset="0"/>
              </a:rPr>
              <a:t>the Jews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2:7-9</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may have used the Aramaic version of  his name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Cephas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in order to highlight that this particular clan of </a:t>
            </a:r>
            <a:r>
              <a:rPr lang="en-US" sz="2400" b="1" u="sng" dirty="0" smtClean="0">
                <a:latin typeface="Cambria" panose="02040503050406030204" pitchFamily="18" charset="0"/>
                <a:ea typeface="Cambria" panose="02040503050406030204" pitchFamily="18" charset="0"/>
              </a:rPr>
              <a:t>Peter</a:t>
            </a:r>
            <a:r>
              <a:rPr lang="en-US" sz="2400" b="1" i="1" dirty="0" smtClean="0">
                <a:latin typeface="Cambria" panose="02040503050406030204" pitchFamily="18" charset="0"/>
                <a:ea typeface="Cambria" panose="02040503050406030204" pitchFamily="18" charset="0"/>
              </a:rPr>
              <a:t>-</a:t>
            </a:r>
            <a:r>
              <a:rPr lang="en-US" sz="2400" b="1" u="sng" dirty="0" smtClean="0">
                <a:latin typeface="Cambria" panose="02040503050406030204" pitchFamily="18" charset="0"/>
                <a:ea typeface="Cambria" panose="02040503050406030204" pitchFamily="18" charset="0"/>
              </a:rPr>
              <a:t>followers</a:t>
            </a:r>
            <a:r>
              <a:rPr lang="en-US" sz="2400" b="1" dirty="0" smtClean="0">
                <a:latin typeface="Cambria" panose="02040503050406030204" pitchFamily="18" charset="0"/>
                <a:ea typeface="Cambria" panose="02040503050406030204" pitchFamily="18" charset="0"/>
              </a:rPr>
              <a:t> was a contingent of Jewish Christians in Corinth. </a:t>
            </a:r>
          </a:p>
          <a:p>
            <a:pPr marL="0" lvl="1" indent="457200">
              <a:tabLst>
                <a:tab pos="0" algn="l"/>
                <a:tab pos="457200" algn="l"/>
              </a:tabLst>
            </a:pPr>
            <a:endParaRPr lang="en-US" sz="1200" b="1" dirty="0">
              <a:latin typeface="Cambria" panose="02040503050406030204" pitchFamily="18" charset="0"/>
              <a:ea typeface="Cambria" panose="02040503050406030204" pitchFamily="18" charset="0"/>
            </a:endParaRPr>
          </a:p>
          <a:p>
            <a:pPr marL="0" lvl="1" indent="457200">
              <a:tabLst>
                <a:tab pos="0" algn="l"/>
                <a:tab pos="457200" algn="l"/>
              </a:tabLst>
            </a:pPr>
            <a:r>
              <a:rPr lang="en-US" sz="2400" b="1" dirty="0" smtClean="0">
                <a:latin typeface="Cambria" panose="02040503050406030204" pitchFamily="18" charset="0"/>
                <a:ea typeface="Cambria" panose="02040503050406030204" pitchFamily="18" charset="0"/>
              </a:rPr>
              <a:t>For </a:t>
            </a:r>
            <a:r>
              <a:rPr lang="en-US" sz="2400" b="1" dirty="0" smtClean="0">
                <a:latin typeface="Cambria" panose="02040503050406030204" pitchFamily="18" charset="0"/>
                <a:ea typeface="Cambria" panose="02040503050406030204" pitchFamily="18" charset="0"/>
              </a:rPr>
              <a:t>them, Paul’s views on the Law would likely have been perceived as too </a:t>
            </a:r>
            <a:r>
              <a:rPr lang="en-US" sz="2400" b="1" i="1" dirty="0" smtClean="0">
                <a:latin typeface="Cambria" panose="02040503050406030204" pitchFamily="18" charset="0"/>
                <a:ea typeface="Cambria" panose="02040503050406030204" pitchFamily="18" charset="0"/>
              </a:rPr>
              <a:t>“progressive,”</a:t>
            </a:r>
            <a:r>
              <a:rPr lang="en-US" sz="2400" b="1" dirty="0" smtClean="0">
                <a:latin typeface="Cambria" panose="02040503050406030204" pitchFamily="18" charset="0"/>
                <a:ea typeface="Cambria" panose="02040503050406030204" pitchFamily="18" charset="0"/>
              </a:rPr>
              <a:t> and Apollos teaching style would have been regarded as too </a:t>
            </a:r>
            <a:r>
              <a:rPr lang="en-US" sz="2400" b="1" i="1" dirty="0" smtClean="0">
                <a:latin typeface="Cambria" panose="02040503050406030204" pitchFamily="18" charset="0"/>
                <a:ea typeface="Cambria" panose="02040503050406030204" pitchFamily="18" charset="0"/>
              </a:rPr>
              <a:t>“Gentile.”</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It’s </a:t>
            </a:r>
            <a:r>
              <a:rPr lang="en-US" sz="2400" b="1" dirty="0" smtClean="0">
                <a:latin typeface="Cambria" panose="02040503050406030204" pitchFamily="18" charset="0"/>
                <a:ea typeface="Cambria" panose="02040503050406030204" pitchFamily="18" charset="0"/>
              </a:rPr>
              <a:t>makes sense that a faithful following would have formed around Peter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1:12</a:t>
            </a:r>
            <a:r>
              <a:rPr lang="en-US" sz="2400" b="1" dirty="0" smtClean="0">
                <a:latin typeface="Cambria" panose="02040503050406030204" pitchFamily="18" charset="0"/>
                <a:ea typeface="Cambria" panose="02040503050406030204" pitchFamily="18" charset="0"/>
              </a:rPr>
              <a:t>).</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4312283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188571"/>
            <a:ext cx="8677835" cy="5262979"/>
          </a:xfrm>
          <a:prstGeom prst="rect">
            <a:avLst/>
          </a:prstGeom>
          <a:noFill/>
          <a:effectLst/>
        </p:spPr>
        <p:txBody>
          <a:bodyPr wrap="square" rtlCol="0">
            <a:spAutoFit/>
          </a:bodyPr>
          <a:lstStyle/>
          <a:p>
            <a:pPr marL="0" lvl="1" indent="457200">
              <a:tabLst>
                <a:tab pos="0" algn="l"/>
                <a:tab pos="457200" algn="l"/>
              </a:tabLst>
            </a:pPr>
            <a:r>
              <a:rPr lang="en-US" sz="2400" b="1" dirty="0" smtClean="0">
                <a:latin typeface="Cambria" panose="02040503050406030204" pitchFamily="18" charset="0"/>
                <a:ea typeface="Cambria" panose="02040503050406030204" pitchFamily="18" charset="0"/>
              </a:rPr>
              <a:t>As </a:t>
            </a:r>
            <a:r>
              <a:rPr lang="en-US" sz="2400" b="1" dirty="0" smtClean="0">
                <a:latin typeface="Cambria" panose="02040503050406030204" pitchFamily="18" charset="0"/>
                <a:ea typeface="Cambria" panose="02040503050406030204" pitchFamily="18" charset="0"/>
              </a:rPr>
              <a:t>if these </a:t>
            </a:r>
            <a:r>
              <a:rPr lang="en-US" sz="2400" b="1" i="1" u="sng" dirty="0" smtClean="0">
                <a:latin typeface="Cambria" panose="02040503050406030204" pitchFamily="18" charset="0"/>
                <a:ea typeface="Cambria" panose="02040503050406030204" pitchFamily="18" charset="0"/>
              </a:rPr>
              <a:t>three</a:t>
            </a:r>
            <a:r>
              <a:rPr lang="en-US" sz="2400" b="1" dirty="0" smtClean="0">
                <a:latin typeface="Cambria" panose="02040503050406030204" pitchFamily="18" charset="0"/>
                <a:ea typeface="Cambria" panose="02040503050406030204" pitchFamily="18" charset="0"/>
              </a:rPr>
              <a:t> competing groups </a:t>
            </a:r>
            <a:r>
              <a:rPr lang="en-US" sz="2400" b="1" dirty="0">
                <a:latin typeface="Cambria" panose="02040503050406030204" pitchFamily="18" charset="0"/>
                <a:ea typeface="Cambria" panose="02040503050406030204" pitchFamily="18" charset="0"/>
              </a:rPr>
              <a:t>weren’t enough to wreak havoc </a:t>
            </a:r>
            <a:r>
              <a:rPr lang="en-US" sz="2400" b="1" dirty="0" smtClean="0">
                <a:latin typeface="Cambria" panose="02040503050406030204" pitchFamily="18" charset="0"/>
                <a:ea typeface="Cambria" panose="02040503050406030204" pitchFamily="18" charset="0"/>
              </a:rPr>
              <a:t>in the Corinthian </a:t>
            </a:r>
            <a:r>
              <a:rPr lang="en-US" sz="2400" b="1" dirty="0" smtClean="0">
                <a:latin typeface="Cambria" panose="02040503050406030204" pitchFamily="18" charset="0"/>
                <a:ea typeface="Cambria" panose="02040503050406030204" pitchFamily="18" charset="0"/>
              </a:rPr>
              <a:t>Church, Paul </a:t>
            </a:r>
            <a:r>
              <a:rPr lang="en-US" sz="2400" b="1" dirty="0" smtClean="0">
                <a:latin typeface="Cambria" panose="02040503050406030204" pitchFamily="18" charset="0"/>
                <a:ea typeface="Cambria" panose="02040503050406030204" pitchFamily="18" charset="0"/>
              </a:rPr>
              <a:t>adds a </a:t>
            </a:r>
            <a:r>
              <a:rPr lang="en-US" sz="2400" b="1" i="1" u="sng" dirty="0" smtClean="0">
                <a:latin typeface="Cambria" panose="02040503050406030204" pitchFamily="18" charset="0"/>
                <a:ea typeface="Cambria" panose="02040503050406030204" pitchFamily="18" charset="0"/>
              </a:rPr>
              <a:t>fourth</a:t>
            </a:r>
            <a:r>
              <a:rPr lang="en-US" sz="2400" b="1" dirty="0" smtClean="0">
                <a:latin typeface="Cambria" panose="02040503050406030204" pitchFamily="18" charset="0"/>
                <a:ea typeface="Cambria" panose="02040503050406030204" pitchFamily="18" charset="0"/>
              </a:rPr>
              <a:t> group to this catalogue of clubs. </a:t>
            </a:r>
          </a:p>
          <a:p>
            <a:pPr marL="0" lvl="1" indent="457200">
              <a:tabLst>
                <a:tab pos="0" algn="l"/>
              </a:tabLst>
            </a:pPr>
            <a:endParaRPr lang="en-US" sz="1200" b="1" dirty="0">
              <a:latin typeface="Cambria" panose="02040503050406030204" pitchFamily="18" charset="0"/>
              <a:ea typeface="Cambria" panose="02040503050406030204" pitchFamily="18" charset="0"/>
            </a:endParaRPr>
          </a:p>
          <a:p>
            <a:pPr marL="0" lvl="1" indent="457200">
              <a:tabLst>
                <a:tab pos="0" algn="l"/>
                <a:tab pos="457200" algn="l"/>
              </a:tabLst>
            </a:pP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r>
              <a:rPr lang="en-US" sz="2400" b="1" dirty="0" smtClean="0">
                <a:latin typeface="Cambria" panose="02040503050406030204" pitchFamily="18" charset="0"/>
                <a:ea typeface="Cambria" panose="02040503050406030204" pitchFamily="18" charset="0"/>
              </a:rPr>
              <a:t>]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 Faction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This </a:t>
            </a:r>
            <a:r>
              <a:rPr lang="en-US" sz="2400" b="1" dirty="0" smtClean="0">
                <a:latin typeface="Cambria" panose="02040503050406030204" pitchFamily="18" charset="0"/>
                <a:ea typeface="Cambria" panose="02040503050406030204" pitchFamily="18" charset="0"/>
              </a:rPr>
              <a:t>is the group that had no need for mere men – </a:t>
            </a:r>
            <a:r>
              <a:rPr lang="en-US" sz="2400" b="1" i="1" dirty="0" smtClean="0">
                <a:latin typeface="Cambria" panose="02040503050406030204" pitchFamily="18" charset="0"/>
                <a:ea typeface="Cambria" panose="02040503050406030204" pitchFamily="18" charset="0"/>
              </a:rPr>
              <a:t>neither </a:t>
            </a:r>
            <a:r>
              <a:rPr lang="en-US" sz="2400" b="1" i="1" u="sng" dirty="0" smtClean="0">
                <a:latin typeface="Cambria" panose="02040503050406030204" pitchFamily="18" charset="0"/>
                <a:ea typeface="Cambria" panose="02040503050406030204" pitchFamily="18" charset="0"/>
              </a:rPr>
              <a:t>Paul</a:t>
            </a:r>
            <a:r>
              <a:rPr lang="en-US" sz="2400" b="1" i="1" dirty="0" smtClean="0">
                <a:latin typeface="Cambria" panose="02040503050406030204" pitchFamily="18" charset="0"/>
                <a:ea typeface="Cambria" panose="02040503050406030204" pitchFamily="18" charset="0"/>
              </a:rPr>
              <a:t>, nor </a:t>
            </a:r>
            <a:r>
              <a:rPr lang="en-US" sz="2400" b="1" i="1" u="sng" dirty="0" smtClean="0">
                <a:latin typeface="Cambria" panose="02040503050406030204" pitchFamily="18" charset="0"/>
                <a:ea typeface="Cambria" panose="02040503050406030204" pitchFamily="18" charset="0"/>
              </a:rPr>
              <a:t>Apollos</a:t>
            </a:r>
            <a:r>
              <a:rPr lang="en-US" sz="2400" b="1" i="1" dirty="0" smtClean="0">
                <a:latin typeface="Cambria" panose="02040503050406030204" pitchFamily="18" charset="0"/>
                <a:ea typeface="Cambria" panose="02040503050406030204" pitchFamily="18" charset="0"/>
              </a:rPr>
              <a:t>, nor </a:t>
            </a:r>
            <a:r>
              <a:rPr lang="en-US" sz="2400" b="1" i="1" u="sng" dirty="0" smtClean="0">
                <a:latin typeface="Cambria" panose="02040503050406030204" pitchFamily="18" charset="0"/>
                <a:ea typeface="Cambria" panose="02040503050406030204" pitchFamily="18" charset="0"/>
              </a:rPr>
              <a:t>Peter</a:t>
            </a:r>
            <a:r>
              <a:rPr lang="en-US" sz="2400" b="1" dirty="0" smtClean="0">
                <a:latin typeface="Cambria" panose="02040503050406030204" pitchFamily="18" charset="0"/>
                <a:ea typeface="Cambria" panose="02040503050406030204" pitchFamily="18" charset="0"/>
              </a:rPr>
              <a:t>. Instead, they were simply followers of Christ. </a:t>
            </a:r>
          </a:p>
          <a:p>
            <a:pPr marL="0" lvl="1" indent="457200">
              <a:tabLst>
                <a:tab pos="0" algn="l"/>
                <a:tab pos="457200" algn="l"/>
              </a:tabLst>
            </a:pPr>
            <a:endParaRPr lang="en-US" sz="1200" b="1" dirty="0">
              <a:latin typeface="Cambria" panose="02040503050406030204" pitchFamily="18" charset="0"/>
              <a:ea typeface="Cambria" panose="02040503050406030204" pitchFamily="18" charset="0"/>
            </a:endParaRPr>
          </a:p>
          <a:p>
            <a:pPr marL="0" lvl="1" indent="457200">
              <a:tabLst>
                <a:tab pos="0" algn="l"/>
                <a:tab pos="457200" algn="l"/>
              </a:tabLst>
            </a:pPr>
            <a:r>
              <a:rPr lang="en-US" sz="2400" b="1" dirty="0" smtClean="0">
                <a:latin typeface="Cambria" panose="02040503050406030204" pitchFamily="18" charset="0"/>
                <a:ea typeface="Cambria" panose="02040503050406030204" pitchFamily="18" charset="0"/>
              </a:rPr>
              <a:t>At </a:t>
            </a:r>
            <a:r>
              <a:rPr lang="en-US" sz="2400" b="1" dirty="0" smtClean="0">
                <a:latin typeface="Cambria" panose="02040503050406030204" pitchFamily="18" charset="0"/>
                <a:ea typeface="Cambria" panose="02040503050406030204" pitchFamily="18" charset="0"/>
              </a:rPr>
              <a:t>first glance, we might think, </a:t>
            </a:r>
            <a:r>
              <a:rPr lang="en-US" sz="2400" b="1" i="1" dirty="0" smtClean="0">
                <a:latin typeface="Cambria" panose="02040503050406030204" pitchFamily="18" charset="0"/>
                <a:ea typeface="Cambria" panose="02040503050406030204" pitchFamily="18" charset="0"/>
              </a:rPr>
              <a:t>what’s wrong with that?	 Shouldn’t they all have been striving for that?</a:t>
            </a:r>
            <a:r>
              <a:rPr lang="en-US" sz="2400" b="1" dirty="0" smtClean="0">
                <a:latin typeface="Cambria" panose="02040503050406030204" pitchFamily="18" charset="0"/>
                <a:ea typeface="Cambria" panose="02040503050406030204" pitchFamily="18" charset="0"/>
              </a:rPr>
              <a:t>	</a:t>
            </a:r>
          </a:p>
          <a:p>
            <a:pPr marL="0" lvl="1" indent="457200">
              <a:tabLst>
                <a:tab pos="0" algn="l"/>
                <a:tab pos="457200" algn="l"/>
              </a:tabLst>
            </a:pPr>
            <a:endParaRPr lang="en-US" sz="1200" b="1" dirty="0">
              <a:latin typeface="Cambria" panose="02040503050406030204" pitchFamily="18" charset="0"/>
              <a:ea typeface="Cambria" panose="02040503050406030204" pitchFamily="18" charset="0"/>
            </a:endParaRPr>
          </a:p>
          <a:p>
            <a:pPr marL="0" lvl="1" indent="457200">
              <a:tabLst>
                <a:tab pos="0" algn="l"/>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While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devotion must be to Christ!</a:t>
            </a:r>
          </a:p>
          <a:p>
            <a:pPr marL="0" lvl="1" indent="457200">
              <a:tabLst>
                <a:tab pos="0" algn="l"/>
                <a:tab pos="457200" algn="l"/>
              </a:tabLst>
            </a:pPr>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0" lvl="1" indent="457200">
              <a:tabLst>
                <a:tab pos="0" algn="l"/>
                <a:tab pos="457200" algn="l"/>
              </a:tabLst>
            </a:pPr>
            <a:r>
              <a:rPr lang="en-US" sz="2400" b="1" dirty="0" smtClean="0">
                <a:latin typeface="Cambria" panose="02040503050406030204" pitchFamily="18" charset="0"/>
                <a:ea typeface="Cambria" panose="02040503050406030204" pitchFamily="18" charset="0"/>
              </a:rPr>
              <a:t>This group of </a:t>
            </a:r>
            <a:r>
              <a:rPr lang="en-US" sz="2400" b="1" u="sng" dirty="0" smtClean="0">
                <a:latin typeface="Cambria" panose="02040503050406030204" pitchFamily="18" charset="0"/>
                <a:ea typeface="Cambria" panose="02040503050406030204" pitchFamily="18" charset="0"/>
              </a:rPr>
              <a:t>Christ</a:t>
            </a:r>
            <a:r>
              <a:rPr lang="en-US" sz="2400" b="1" i="1" dirty="0" smtClean="0">
                <a:latin typeface="Cambria" panose="02040503050406030204" pitchFamily="18" charset="0"/>
                <a:ea typeface="Cambria" panose="02040503050406030204" pitchFamily="18" charset="0"/>
              </a:rPr>
              <a:t> </a:t>
            </a:r>
            <a:r>
              <a:rPr lang="en-US" sz="2400" b="1" u="sng" dirty="0" smtClean="0">
                <a:latin typeface="Cambria" panose="02040503050406030204" pitchFamily="18" charset="0"/>
                <a:ea typeface="Cambria" panose="02040503050406030204" pitchFamily="18" charset="0"/>
              </a:rPr>
              <a:t>followers</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must have taken their single devotion to Christ to an extreme by rejecting all other church authorities, including those appointed by Christ.</a:t>
            </a:r>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42121346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2047" y="1210982"/>
            <a:ext cx="8673353" cy="5447645"/>
          </a:xfrm>
          <a:prstGeom prst="rect">
            <a:avLst/>
          </a:prstGeom>
          <a:noFill/>
          <a:effectLst/>
        </p:spPr>
        <p:txBody>
          <a:bodyPr wrap="square" rtlCol="0">
            <a:spAutoFit/>
          </a:bodyPr>
          <a:lstStyle/>
          <a:p>
            <a:pPr marL="0" lvl="1">
              <a:tabLst>
                <a:tab pos="0" algn="l"/>
                <a:tab pos="457200" algn="l"/>
              </a:tabLst>
            </a:pPr>
            <a:r>
              <a:rPr lang="en-US" sz="2400" b="1" dirty="0" smtClean="0">
                <a:latin typeface="Cambria" panose="02040503050406030204" pitchFamily="18" charset="0"/>
                <a:ea typeface="Cambria" panose="02040503050406030204" pitchFamily="18" charset="0"/>
              </a:rPr>
              <a:t>  	Perhaps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 Faction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forgot that though the church was founded with Christ as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corner stone,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a:t>
            </a:r>
            <a:r>
              <a:rPr lang="en-US" sz="2400" b="1" dirty="0" smtClean="0">
                <a:latin typeface="Cambria" panose="02040503050406030204" pitchFamily="18" charset="0"/>
                <a:ea typeface="Cambria" panose="02040503050406030204" pitchFamily="18" charset="0"/>
              </a:rPr>
              <a:t>apostles </a:t>
            </a:r>
            <a:r>
              <a:rPr lang="en-US" sz="2400" b="1" dirty="0" smtClean="0">
                <a:latin typeface="Cambria" panose="02040503050406030204" pitchFamily="18" charset="0"/>
                <a:ea typeface="Cambria" panose="02040503050406030204" pitchFamily="18" charset="0"/>
              </a:rPr>
              <a:t>and the prophets constituted the churches “foundation”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2:20</a:t>
            </a:r>
            <a:r>
              <a:rPr lang="en-US" sz="2400" b="1" dirty="0" smtClean="0">
                <a:latin typeface="Cambria" panose="02040503050406030204" pitchFamily="18" charset="0"/>
                <a:ea typeface="Cambria" panose="02040503050406030204" pitchFamily="18" charset="0"/>
              </a:rPr>
              <a:t>).</a:t>
            </a:r>
          </a:p>
          <a:p>
            <a:pPr marL="0" lvl="1">
              <a:tabLst>
                <a:tab pos="0" algn="l"/>
              </a:tabLst>
            </a:pPr>
            <a:endParaRPr lang="en-US" sz="1200" b="1" dirty="0">
              <a:latin typeface="Cambria" panose="02040503050406030204" pitchFamily="18" charset="0"/>
              <a:ea typeface="Cambria" panose="02040503050406030204" pitchFamily="18" charset="0"/>
            </a:endParaRPr>
          </a:p>
          <a:p>
            <a:pPr marL="0" lvl="1">
              <a:tabLst>
                <a:tab pos="0" algn="l"/>
                <a:tab pos="457200" algn="l"/>
              </a:tabLst>
            </a:pPr>
            <a:r>
              <a:rPr lang="en-US" sz="2400" b="1" dirty="0" smtClean="0">
                <a:latin typeface="Cambria" panose="02040503050406030204" pitchFamily="18" charset="0"/>
                <a:ea typeface="Cambria" panose="02040503050406030204" pitchFamily="18" charset="0"/>
              </a:rPr>
              <a:t>   	Nobody can claim independent devotion to Christ while breaking from His chosen apostles. </a:t>
            </a:r>
          </a:p>
          <a:p>
            <a:pPr marL="0" lvl="1">
              <a:tabLst>
                <a:tab pos="0" algn="l"/>
                <a:tab pos="457200" algn="l"/>
              </a:tabLst>
            </a:pPr>
            <a:endParaRPr lang="en-US" sz="1200" b="1" dirty="0">
              <a:latin typeface="Cambria" panose="02040503050406030204" pitchFamily="18" charset="0"/>
              <a:ea typeface="Cambria" panose="02040503050406030204" pitchFamily="18" charset="0"/>
            </a:endParaRPr>
          </a:p>
          <a:p>
            <a:pPr marL="0" lvl="1">
              <a:tabLst>
                <a:tab pos="0" algn="l"/>
                <a:tab pos="457200" algn="l"/>
              </a:tabLst>
            </a:pPr>
            <a:r>
              <a:rPr lang="en-US" sz="2400" b="1" dirty="0" smtClean="0">
                <a:latin typeface="Cambria" panose="02040503050406030204" pitchFamily="18" charset="0"/>
                <a:ea typeface="Cambria" panose="02040503050406030204" pitchFamily="18" charset="0"/>
              </a:rPr>
              <a:t>		Perhaps the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“they”</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had unwittingly begun to behave as though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belonged only to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“them,”</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while, at the same time, claiming that they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alone</a:t>
            </a:r>
            <a:r>
              <a:rPr lang="en-US" sz="2400" b="1" dirty="0" smtClean="0">
                <a:latin typeface="Cambria" panose="02040503050406030204" pitchFamily="18" charset="0"/>
                <a:ea typeface="Cambria" panose="02040503050406030204" pitchFamily="18" charset="0"/>
              </a:rPr>
              <a:t> belonged to </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a:t>
            </a:r>
            <a:r>
              <a:rPr lang="en-US" sz="2400" b="1" dirty="0" smtClean="0">
                <a:latin typeface="Cambria" panose="02040503050406030204" pitchFamily="18" charset="0"/>
                <a:ea typeface="Cambria" panose="02040503050406030204" pitchFamily="18" charset="0"/>
              </a:rPr>
              <a:t>. </a:t>
            </a:r>
          </a:p>
          <a:p>
            <a:pPr marL="0" lvl="1">
              <a:tabLst>
                <a:tab pos="0" algn="l"/>
                <a:tab pos="457200" algn="l"/>
              </a:tabLst>
            </a:pPr>
            <a:endParaRPr lang="en-US" sz="1200" b="1" dirty="0">
              <a:latin typeface="Cambria" panose="02040503050406030204" pitchFamily="18" charset="0"/>
              <a:ea typeface="Cambria" panose="02040503050406030204" pitchFamily="18" charset="0"/>
            </a:endParaRPr>
          </a:p>
          <a:p>
            <a:pPr marL="0" lvl="1">
              <a:tabLst>
                <a:tab pos="0" algn="l"/>
                <a:tab pos="457200" algn="l"/>
              </a:tabLst>
            </a:pPr>
            <a:r>
              <a:rPr lang="en-US" sz="2400" b="1" dirty="0" smtClean="0">
                <a:latin typeface="Cambria" panose="02040503050406030204" pitchFamily="18" charset="0"/>
                <a:ea typeface="Cambria" panose="02040503050406030204" pitchFamily="18" charset="0"/>
              </a:rPr>
              <a:t>		So, after pointing out these </a:t>
            </a:r>
            <a:r>
              <a:rPr lang="en-US" sz="2400" b="1" i="1" dirty="0" smtClean="0">
                <a:latin typeface="Cambria" panose="02040503050406030204" pitchFamily="18" charset="0"/>
                <a:ea typeface="Cambria" panose="02040503050406030204" pitchFamily="18" charset="0"/>
              </a:rPr>
              <a:t>cliques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that are fueling division in the </a:t>
            </a:r>
            <a:r>
              <a:rPr lang="en-US" sz="2400" b="1" dirty="0" smtClean="0">
                <a:latin typeface="Cambria" panose="02040503050406030204" pitchFamily="18" charset="0"/>
                <a:ea typeface="Cambria" panose="02040503050406030204" pitchFamily="18" charset="0"/>
              </a:rPr>
              <a:t>church, Paul </a:t>
            </a:r>
            <a:r>
              <a:rPr lang="en-US" sz="2400" b="1" dirty="0" smtClean="0">
                <a:latin typeface="Cambria" panose="02040503050406030204" pitchFamily="18" charset="0"/>
                <a:ea typeface="Cambria" panose="02040503050406030204" pitchFamily="18" charset="0"/>
              </a:rPr>
              <a:t>points out the root of these sinful divisions: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Pride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So</a:t>
            </a:r>
            <a:r>
              <a:rPr lang="en-US" sz="2400" b="1" dirty="0" smtClean="0">
                <a:latin typeface="Cambria" panose="02040503050406030204" pitchFamily="18" charset="0"/>
                <a:ea typeface="Cambria" panose="02040503050406030204" pitchFamily="18" charset="0"/>
              </a:rPr>
              <a:t>, the intense quarrelling among the carnal Corinthians led to their </a:t>
            </a:r>
            <a:r>
              <a:rPr lang="en-US" sz="2400" b="1" i="1" u="sng" dirty="0" smtClean="0">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major problem.</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73188967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2047" y="1210982"/>
            <a:ext cx="8673353" cy="5078313"/>
          </a:xfrm>
          <a:prstGeom prst="rect">
            <a:avLst/>
          </a:prstGeom>
          <a:noFill/>
          <a:effectLst/>
        </p:spPr>
        <p:txBody>
          <a:bodyPr wrap="square" rtlCol="0">
            <a:spAutoFit/>
          </a:bodyPr>
          <a:lstStyle/>
          <a:p>
            <a:pPr indent="457200"/>
            <a:r>
              <a:rPr lang="en-US" sz="2200" b="1" dirty="0" smtClean="0">
                <a:effectLst>
                  <a:outerShdw blurRad="38100" dist="38100" dir="2700000" algn="tl">
                    <a:srgbClr val="000000">
                      <a:alpha val="43137"/>
                    </a:srgbClr>
                  </a:outerShdw>
                </a:effectLst>
                <a:latin typeface="Cambria" pitchFamily="18" charset="0"/>
              </a:rPr>
              <a:t>THIRD</a:t>
            </a:r>
            <a:r>
              <a:rPr lang="en-US" sz="2400" b="1" i="1" dirty="0" smtClean="0">
                <a:effectLst>
                  <a:outerShdw blurRad="38100" dist="38100" dir="2700000" algn="tl">
                    <a:srgbClr val="000000">
                      <a:alpha val="43137"/>
                    </a:srgbClr>
                  </a:outerShdw>
                </a:effectLst>
                <a:latin typeface="Cambria" pitchFamily="18" charset="0"/>
              </a:rPr>
              <a:t> </a:t>
            </a:r>
            <a:r>
              <a:rPr lang="en-US" sz="2400" b="1" dirty="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Conceit” </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1:13-16</a:t>
            </a:r>
            <a:r>
              <a:rPr lang="en-US" sz="2400" b="1" dirty="0" smtClean="0">
                <a:latin typeface="Cambria" pitchFamily="18" charset="0"/>
              </a:rPr>
              <a:t>). </a:t>
            </a:r>
            <a:r>
              <a:rPr lang="en-US" sz="2400" b="1" dirty="0" smtClean="0">
                <a:latin typeface="Cambria" pitchFamily="18" charset="0"/>
              </a:rPr>
              <a:t> Pride </a:t>
            </a:r>
            <a:r>
              <a:rPr lang="en-US" sz="2400" b="1" dirty="0" smtClean="0">
                <a:latin typeface="Cambria" pitchFamily="18" charset="0"/>
              </a:rPr>
              <a:t>fueled the embers of the Corinthians quarrels and cliques, fanning them into a flame that could easily have consumed the young congregation. </a:t>
            </a:r>
            <a:endParaRPr lang="en-US" sz="2400" b="1" dirty="0">
              <a:latin typeface="Cambria" pitchFamily="18" charset="0"/>
            </a:endParaRPr>
          </a:p>
          <a:p>
            <a:pPr marL="0" lvl="1">
              <a:tabLst>
                <a:tab pos="0" algn="l"/>
              </a:tabLst>
            </a:pPr>
            <a:endParaRPr lang="en-US" sz="1200" b="1" dirty="0">
              <a:latin typeface="Cambria" panose="02040503050406030204" pitchFamily="18" charset="0"/>
              <a:ea typeface="Cambria" panose="02040503050406030204" pitchFamily="18" charset="0"/>
            </a:endParaRPr>
          </a:p>
          <a:p>
            <a:pPr marL="0" lvl="1">
              <a:tabLst>
                <a:tab pos="0" algn="l"/>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They </a:t>
            </a:r>
            <a:r>
              <a:rPr lang="en-US" sz="2400" b="1" dirty="0" smtClean="0">
                <a:latin typeface="Cambria" panose="02040503050406030204" pitchFamily="18" charset="0"/>
                <a:ea typeface="Cambria" panose="02040503050406030204" pitchFamily="18" charset="0"/>
              </a:rPr>
              <a:t>expressed their pride by boosting about who had baptized them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a:t>
            </a:r>
            <a:r>
              <a:rPr lang="en-US" sz="2400" b="1" dirty="0" smtClean="0">
                <a:latin typeface="Cambria" panose="02040503050406030204" pitchFamily="18" charset="0"/>
                <a:ea typeface="Cambria" panose="02040503050406030204" pitchFamily="18" charset="0"/>
              </a:rPr>
              <a:t>).  Apparently </a:t>
            </a:r>
            <a:r>
              <a:rPr lang="en-US" sz="2400" b="1" dirty="0" smtClean="0">
                <a:latin typeface="Cambria" panose="02040503050406030204" pitchFamily="18" charset="0"/>
                <a:ea typeface="Cambria" panose="02040503050406030204" pitchFamily="18" charset="0"/>
              </a:rPr>
              <a:t>they came to believe that the authenticity of their faith rested not only on baptism, but  also on their baptizer. </a:t>
            </a:r>
          </a:p>
          <a:p>
            <a:pPr marL="0" lvl="1">
              <a:tabLst>
                <a:tab pos="0" algn="l"/>
                <a:tab pos="457200" algn="l"/>
              </a:tabLst>
            </a:pPr>
            <a:endParaRPr lang="en-US" sz="1200" b="1" dirty="0">
              <a:latin typeface="Cambria" panose="02040503050406030204" pitchFamily="18" charset="0"/>
              <a:ea typeface="Cambria" panose="02040503050406030204" pitchFamily="18" charset="0"/>
            </a:endParaRPr>
          </a:p>
          <a:p>
            <a:pPr marL="0" lvl="1">
              <a:tabLst>
                <a:tab pos="0" algn="l"/>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“it’s amazing, in the midst of conflict, this ordinance of Christ that should have marked the believers unity in one body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Eph. 4:4-6</a:t>
            </a:r>
            <a:r>
              <a:rPr lang="en-US" sz="2400" b="1" dirty="0" smtClean="0">
                <a:latin typeface="Cambria" panose="02040503050406030204" pitchFamily="18" charset="0"/>
                <a:ea typeface="Cambria" panose="02040503050406030204" pitchFamily="18" charset="0"/>
              </a:rPr>
              <a:t>) had deteriorated into a basis for arrogant boasting.”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23786428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219200"/>
            <a:ext cx="8534400" cy="4678204"/>
          </a:xfrm>
          <a:prstGeom prst="rect">
            <a:avLst/>
          </a:prstGeom>
          <a:noFill/>
          <a:effectLst/>
        </p:spPr>
        <p:txBody>
          <a:bodyPr wrap="square" rtlCol="0">
            <a:spAutoFit/>
          </a:bodyPr>
          <a:lstStyle/>
          <a:p>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So, Paul writes First Corinthians </a:t>
            </a:r>
            <a:r>
              <a:rPr lang="en-US" sz="2400" b="1" dirty="0">
                <a:latin typeface="Cambria" panose="02040503050406030204" pitchFamily="18" charset="0"/>
                <a:ea typeface="Cambria" panose="02040503050406030204" pitchFamily="18" charset="0"/>
              </a:rPr>
              <a:t>to correct </a:t>
            </a:r>
            <a:r>
              <a:rPr lang="en-US" sz="2400" b="1" dirty="0" smtClean="0">
                <a:latin typeface="Cambria" panose="02040503050406030204" pitchFamily="18" charset="0"/>
                <a:ea typeface="Cambria" panose="02040503050406030204" pitchFamily="18" charset="0"/>
              </a:rPr>
              <a:t>the improper </a:t>
            </a:r>
            <a:r>
              <a:rPr lang="en-US" sz="2400" b="1" dirty="0">
                <a:latin typeface="Cambria" panose="02040503050406030204" pitchFamily="18" charset="0"/>
                <a:ea typeface="Cambria" panose="02040503050406030204" pitchFamily="18" charset="0"/>
              </a:rPr>
              <a:t>attitudes and conduct dividing the church, and to promote </a:t>
            </a:r>
            <a:r>
              <a:rPr lang="en-US" sz="2400" b="1" dirty="0" smtClean="0">
                <a:latin typeface="Cambria" panose="02040503050406030204" pitchFamily="18" charset="0"/>
                <a:ea typeface="Cambria" panose="02040503050406030204" pitchFamily="18" charset="0"/>
              </a:rPr>
              <a:t> a </a:t>
            </a:r>
            <a:r>
              <a:rPr lang="en-US" sz="2400" b="1" dirty="0">
                <a:latin typeface="Cambria" panose="02040503050406030204" pitchFamily="18" charset="0"/>
                <a:ea typeface="Cambria" panose="02040503050406030204" pitchFamily="18" charset="0"/>
              </a:rPr>
              <a:t>spirit of unity among believers in their relationships with one another, and in </a:t>
            </a:r>
            <a:r>
              <a:rPr lang="en-US" sz="2400" b="1" dirty="0" smtClean="0">
                <a:latin typeface="Cambria" panose="02040503050406030204" pitchFamily="18" charset="0"/>
                <a:ea typeface="Cambria" panose="02040503050406030204" pitchFamily="18" charset="0"/>
              </a:rPr>
              <a:t>their corporate </a:t>
            </a:r>
            <a:r>
              <a:rPr lang="en-US" sz="2400" b="1" dirty="0">
                <a:latin typeface="Cambria" panose="02040503050406030204" pitchFamily="18" charset="0"/>
                <a:ea typeface="Cambria" panose="02040503050406030204" pitchFamily="18" charset="0"/>
              </a:rPr>
              <a:t>worship.   </a:t>
            </a:r>
            <a:endParaRPr lang="en-US" sz="2400"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the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a:latin typeface="Cambria" panose="02040503050406030204" pitchFamily="18" charset="0"/>
                <a:ea typeface="Cambria" panose="02040503050406030204" pitchFamily="18" charset="0"/>
              </a:rPr>
              <a:t> section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1:1-9</a:t>
            </a:r>
            <a:r>
              <a:rPr lang="en-US" sz="2400" b="1" dirty="0" smtClean="0">
                <a:latin typeface="Cambria" panose="02040503050406030204" pitchFamily="18" charset="0"/>
                <a:ea typeface="Cambria" panose="02040503050406030204" pitchFamily="18" charset="0"/>
              </a:rPr>
              <a:t>):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Opening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Prayer and Greeting</a:t>
            </a:r>
            <a:r>
              <a:rPr lang="en-US" sz="2400" b="1" dirty="0" smtClean="0">
                <a:latin typeface="Cambria" panose="02040503050406030204" pitchFamily="18" charset="0"/>
                <a:ea typeface="Cambria" panose="02040503050406030204" pitchFamily="18" charset="0"/>
              </a:rPr>
              <a:t>, Paul extends praise </a:t>
            </a:r>
            <a:r>
              <a:rPr lang="en-US" sz="2400" b="1" dirty="0" smtClean="0">
                <a:latin typeface="Cambria" panose="02040503050406030204" pitchFamily="18" charset="0"/>
                <a:ea typeface="Cambria" panose="02040503050406030204" pitchFamily="18" charset="0"/>
              </a:rPr>
              <a:t>where </a:t>
            </a:r>
            <a:r>
              <a:rPr lang="en-US" sz="2400" b="1" dirty="0" smtClean="0">
                <a:latin typeface="Cambria" panose="02040503050406030204" pitchFamily="18" charset="0"/>
                <a:ea typeface="Cambria" panose="02040503050406030204" pitchFamily="18" charset="0"/>
              </a:rPr>
              <a:t>it due and expresses his confidence that God will confirm the Corinthians faith to the end.  </a:t>
            </a: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In the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a:latin typeface="Cambria" panose="02040503050406030204" pitchFamily="18" charset="0"/>
                <a:ea typeface="Cambria" panose="02040503050406030204" pitchFamily="18" charset="0"/>
              </a:rPr>
              <a:t> section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1:10–3:23</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Paul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Rebukes Division and the</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Foolishness</a:t>
            </a:r>
            <a:r>
              <a:rPr lang="en-US" sz="2400" b="1" dirty="0" smtClean="0">
                <a:latin typeface="Cambria" panose="02040503050406030204" pitchFamily="18" charset="0"/>
                <a:ea typeface="Cambria" panose="02040503050406030204" pitchFamily="18" charset="0"/>
              </a:rPr>
              <a:t> that had formed among the believers in Corinth.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113744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10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left)">
                                      <p:cBhvr>
                                        <p:cTn id="17"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42047" y="1219200"/>
            <a:ext cx="8749553" cy="5632311"/>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Paul sharply challenges their bragging. </a:t>
            </a:r>
            <a:r>
              <a:rPr lang="en-US" sz="2400" b="1" dirty="0" smtClean="0">
                <a:latin typeface="Cambria" panose="02040503050406030204" pitchFamily="18" charset="0"/>
                <a:ea typeface="Cambria" panose="02040503050406030204" pitchFamily="18" charset="0"/>
              </a:rPr>
              <a:t> Contesting </a:t>
            </a:r>
            <a:r>
              <a:rPr lang="en-US" sz="2400" b="1" dirty="0" smtClean="0">
                <a:latin typeface="Cambria" panose="02040503050406030204" pitchFamily="18" charset="0"/>
                <a:ea typeface="Cambria" panose="02040503050406030204" pitchFamily="18" charset="0"/>
              </a:rPr>
              <a:t>his very own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Paulite Party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he points out </a:t>
            </a:r>
            <a:r>
              <a:rPr lang="en-US" sz="2400" b="1" i="1" u="sng" dirty="0" smtClean="0">
                <a:latin typeface="Cambria" panose="02040503050406030204" pitchFamily="18" charset="0"/>
                <a:ea typeface="Cambria" panose="02040503050406030204" pitchFamily="18" charset="0"/>
              </a:rPr>
              <a:t>two</a:t>
            </a:r>
            <a:r>
              <a:rPr lang="en-US" sz="2400" b="1" dirty="0" smtClean="0">
                <a:latin typeface="Cambria" panose="02040503050406030204" pitchFamily="18" charset="0"/>
                <a:ea typeface="Cambria" panose="02040503050406030204" pitchFamily="18" charset="0"/>
              </a:rPr>
              <a:t> obvious points:</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“Paul had not died for your sin, and no one had been baptized in the name of Paul”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1:13</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FIRST</a:t>
            </a:r>
            <a:r>
              <a:rPr lang="en-US" sz="2400" b="1" dirty="0" smtClean="0">
                <a:latin typeface="Cambria" panose="02040503050406030204" pitchFamily="18" charset="0"/>
                <a:ea typeface="Cambria" panose="02040503050406030204" pitchFamily="18" charset="0"/>
              </a:rPr>
              <a:t> – Paul </a:t>
            </a:r>
            <a:r>
              <a:rPr lang="en-US" sz="2400" b="1" dirty="0" smtClean="0">
                <a:latin typeface="Cambria" panose="02040503050406030204" pitchFamily="18" charset="0"/>
                <a:ea typeface="Cambria" panose="02040503050406030204" pitchFamily="18" charset="0"/>
              </a:rPr>
              <a:t>had personally baptized only Crispus, Gaius, and the household of Stephanas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1:14, 16</a:t>
            </a:r>
            <a:r>
              <a:rPr lang="en-US" sz="2400" b="1" dirty="0" smtClean="0">
                <a:latin typeface="Cambria" panose="02040503050406030204" pitchFamily="18" charset="0"/>
                <a:ea typeface="Cambria" panose="02040503050406030204" pitchFamily="18" charset="0"/>
              </a:rPr>
              <a:t>), and now because of the specific situation in the </a:t>
            </a:r>
            <a:r>
              <a:rPr lang="en-US" sz="2400" b="1" dirty="0" smtClean="0">
                <a:latin typeface="Cambria" panose="02040503050406030204" pitchFamily="18" charset="0"/>
                <a:ea typeface="Cambria" panose="02040503050406030204" pitchFamily="18" charset="0"/>
              </a:rPr>
              <a:t>church</a:t>
            </a:r>
            <a:r>
              <a:rPr lang="en-US" sz="2400" b="1" dirty="0" smtClean="0">
                <a:latin typeface="Cambria" panose="02040503050406030204" pitchFamily="18" charset="0"/>
                <a:ea typeface="Cambria" panose="02040503050406030204" pitchFamily="18" charset="0"/>
              </a:rPr>
              <a:t>, he expresses relief that he had not baptized many.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So that no one would say you were baptized in my name</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1:15</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2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SECOND</a:t>
            </a:r>
            <a:r>
              <a:rPr lang="en-US" sz="2400" b="1" dirty="0" smtClean="0">
                <a:latin typeface="Cambria" panose="02040503050406030204" pitchFamily="18" charset="0"/>
                <a:ea typeface="Cambria" panose="02040503050406030204" pitchFamily="18" charset="0"/>
              </a:rPr>
              <a:t> – Pride </a:t>
            </a:r>
            <a:r>
              <a:rPr lang="en-US" sz="2400" b="1" dirty="0" smtClean="0">
                <a:latin typeface="Cambria" panose="02040503050406030204" pitchFamily="18" charset="0"/>
                <a:ea typeface="Cambria" panose="02040503050406030204" pitchFamily="18" charset="0"/>
              </a:rPr>
              <a:t>exhibits itself in so many astonishing ways! </a:t>
            </a:r>
            <a:r>
              <a:rPr lang="en-US" sz="2400" b="1" dirty="0" smtClean="0">
                <a:latin typeface="Cambria" panose="02040503050406030204" pitchFamily="18" charset="0"/>
                <a:ea typeface="Cambria" panose="02040503050406030204" pitchFamily="18" charset="0"/>
              </a:rPr>
              <a:t> Of </a:t>
            </a:r>
            <a:r>
              <a:rPr lang="en-US" sz="2400" b="1" dirty="0" smtClean="0">
                <a:latin typeface="Cambria" panose="02040503050406030204" pitchFamily="18" charset="0"/>
                <a:ea typeface="Cambria" panose="02040503050406030204" pitchFamily="18" charset="0"/>
              </a:rPr>
              <a:t>all the things to brag about – the Corinthians puffed up their chest over who had baptized them.</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87842259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1:11-16</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323165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The Corinthian church had clearly lost their focus.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They had allowed the act of baptism, their visible response to the gospel </a:t>
            </a:r>
            <a:r>
              <a:rPr lang="en-US" sz="2400" b="1" dirty="0" smtClean="0">
                <a:latin typeface="Cambria" panose="02040503050406030204" pitchFamily="18" charset="0"/>
                <a:ea typeface="Cambria" panose="02040503050406030204" pitchFamily="18" charset="0"/>
              </a:rPr>
              <a:t>message, </a:t>
            </a:r>
            <a:r>
              <a:rPr lang="en-US" sz="2400" b="1" dirty="0" smtClean="0">
                <a:latin typeface="Cambria" panose="02040503050406030204" pitchFamily="18" charset="0"/>
                <a:ea typeface="Cambria" panose="02040503050406030204" pitchFamily="18" charset="0"/>
              </a:rPr>
              <a:t>to overshadow the message of the Father who sent His Son to die for their sins, rise from the dead, and to give them new life by the spirit.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When conceited, quarreling cliques erupt into controversy in a local church,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pride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stops at nothing</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26028929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295400"/>
            <a:ext cx="8458200" cy="156966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a:latin typeface="Georgia" panose="02040502050405020303" pitchFamily="18" charset="0"/>
              </a:rPr>
              <a:t>17 </a:t>
            </a:r>
            <a:r>
              <a:rPr lang="en-US" sz="2800" i="1" dirty="0">
                <a:latin typeface="Georgia" panose="02040502050405020303" pitchFamily="18" charset="0"/>
              </a:rPr>
              <a:t>For Christ did not send me to baptize, but to preach the gospel, not with wisdom of words, lest the cross of Christ </a:t>
            </a:r>
            <a:r>
              <a:rPr lang="en-US" sz="2800" i="1" dirty="0" smtClean="0">
                <a:latin typeface="Georgia" panose="02040502050405020303" pitchFamily="18" charset="0"/>
              </a:rPr>
              <a:t>should </a:t>
            </a:r>
            <a:r>
              <a:rPr lang="en-US" sz="2800" i="1" dirty="0">
                <a:latin typeface="Georgia" panose="02040502050405020303" pitchFamily="18" charset="0"/>
              </a:rPr>
              <a:t>be made of no effect.</a:t>
            </a:r>
          </a:p>
        </p:txBody>
      </p:sp>
      <p:sp>
        <p:nvSpPr>
          <p:cNvPr id="6"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9532246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5078313"/>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At the climax of this sharp exhortation to forsake their quarrelling, their cliques, and their conceit, Paul redirects their attention to the most center thing.</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thing that should hold them together in one mind: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gospel.  </a:t>
            </a:r>
            <a:r>
              <a:rPr lang="en-US" sz="2400" b="1" i="1" dirty="0" smtClean="0">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For Christ did not send me to baptize, but to preach the gospel, not </a:t>
            </a:r>
            <a:r>
              <a:rPr lang="en-US" sz="2400" b="1" i="1" dirty="0" smtClean="0">
                <a:latin typeface="Cambria" panose="02040503050406030204" pitchFamily="18" charset="0"/>
                <a:ea typeface="Cambria" panose="02040503050406030204" pitchFamily="18" charset="0"/>
              </a:rPr>
              <a:t>in cleverness of speech, so that the </a:t>
            </a:r>
            <a:r>
              <a:rPr lang="en-US" sz="2400" b="1" i="1" dirty="0">
                <a:latin typeface="Cambria" panose="02040503050406030204" pitchFamily="18" charset="0"/>
                <a:ea typeface="Cambria" panose="02040503050406030204" pitchFamily="18" charset="0"/>
              </a:rPr>
              <a:t>cross of Christ </a:t>
            </a:r>
            <a:r>
              <a:rPr lang="en-US" sz="2400" b="1" i="1" dirty="0" smtClean="0">
                <a:latin typeface="Cambria" panose="02040503050406030204" pitchFamily="18" charset="0"/>
                <a:ea typeface="Cambria" panose="02040503050406030204" pitchFamily="18" charset="0"/>
              </a:rPr>
              <a:t>would not be </a:t>
            </a:r>
            <a:r>
              <a:rPr lang="en-US" sz="2400" b="1" i="1" dirty="0">
                <a:latin typeface="Cambria" panose="02040503050406030204" pitchFamily="18" charset="0"/>
                <a:ea typeface="Cambria" panose="02040503050406030204" pitchFamily="18" charset="0"/>
              </a:rPr>
              <a:t>made </a:t>
            </a:r>
            <a:r>
              <a:rPr lang="en-US" sz="2400" b="1" i="1" dirty="0" smtClean="0">
                <a:latin typeface="Cambria" panose="02040503050406030204" pitchFamily="18" charset="0"/>
                <a:ea typeface="Cambria" panose="02040503050406030204" pitchFamily="18" charset="0"/>
              </a:rPr>
              <a:t>void”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1:17</a:t>
            </a:r>
            <a:r>
              <a:rPr lang="en-US" sz="2400" b="1" dirty="0" smtClean="0">
                <a:latin typeface="Cambria" panose="02040503050406030204" pitchFamily="18" charset="0"/>
                <a:ea typeface="Cambria" panose="02040503050406030204" pitchFamily="18" charset="0"/>
              </a:rPr>
              <a:t>).</a:t>
            </a:r>
          </a:p>
          <a:p>
            <a:pPr indent="457200">
              <a:tabLst>
                <a:tab pos="457200" algn="l"/>
              </a:tabLst>
            </a:pPr>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Paul didn’t go to Corinth to put on a show.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didn’t parade his abilities. </a:t>
            </a:r>
            <a:r>
              <a:rPr lang="en-US" sz="2400" b="1" dirty="0" smtClean="0">
                <a:latin typeface="Cambria" panose="02040503050406030204" pitchFamily="18" charset="0"/>
                <a:ea typeface="Cambria" panose="02040503050406030204" pitchFamily="18" charset="0"/>
              </a:rPr>
              <a:t> He </a:t>
            </a:r>
            <a:r>
              <a:rPr lang="en-US" sz="2400" b="1" dirty="0" smtClean="0">
                <a:latin typeface="Cambria" panose="02040503050406030204" pitchFamily="18" charset="0"/>
                <a:ea typeface="Cambria" panose="02040503050406030204" pitchFamily="18" charset="0"/>
              </a:rPr>
              <a:t>didn’t turn the spotlight on himself.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fact, he delegated the work of baptism to others in order to free himself up to keep doing what he was called to do</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Preach the gospel</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58007675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19200"/>
            <a:ext cx="8601635" cy="433965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Paul also reminds them that he didn’t preach the message with </a:t>
            </a:r>
            <a:r>
              <a:rPr lang="en-US" sz="2400" b="1" i="1" dirty="0" smtClean="0">
                <a:latin typeface="Cambria" panose="02040503050406030204" pitchFamily="18" charset="0"/>
                <a:ea typeface="Cambria" panose="02040503050406030204" pitchFamily="18" charset="0"/>
              </a:rPr>
              <a:t>eloquent words</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rhetorical skill</a:t>
            </a:r>
            <a:r>
              <a:rPr lang="en-US" sz="2400" b="1" dirty="0" smtClean="0">
                <a:latin typeface="Cambria" panose="02040503050406030204" pitchFamily="18" charset="0"/>
                <a:ea typeface="Cambria" panose="02040503050406030204" pitchFamily="18" charset="0"/>
              </a:rPr>
              <a:t>, or </a:t>
            </a:r>
            <a:r>
              <a:rPr lang="en-US" sz="2400" b="1" i="1" dirty="0" smtClean="0">
                <a:latin typeface="Cambria" panose="02040503050406030204" pitchFamily="18" charset="0"/>
                <a:ea typeface="Cambria" panose="02040503050406030204" pitchFamily="18" charset="0"/>
              </a:rPr>
              <a:t>cleverness </a:t>
            </a:r>
            <a:r>
              <a:rPr lang="en-US" sz="2400" b="1" i="1" dirty="0" smtClean="0">
                <a:latin typeface="Cambria" panose="02040503050406030204" pitchFamily="18" charset="0"/>
                <a:ea typeface="Cambria" panose="02040503050406030204" pitchFamily="18" charset="0"/>
              </a:rPr>
              <a:t>of speech</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That would have turned the Corinthians attention away from the message and onto the messenger.</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One commentary said this: </a:t>
            </a:r>
            <a:r>
              <a:rPr lang="en-US" sz="2400" b="1" i="1" dirty="0" smtClean="0">
                <a:latin typeface="Cambria" panose="02040503050406030204" pitchFamily="18" charset="0"/>
                <a:ea typeface="Cambria" panose="02040503050406030204" pitchFamily="18" charset="0"/>
              </a:rPr>
              <a:t>“To decorate the story of the cross with rhetoric and cleverness would have been to make people think more of the language than the facts.”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gospel of Christ’s person and work should stand at the center of everything we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think</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a:t>
            </a:r>
            <a:r>
              <a:rPr lang="en-US" sz="2400" b="1" dirty="0" smtClean="0">
                <a:latin typeface="Cambria" panose="02040503050406030204" pitchFamily="18" charset="0"/>
                <a:ea typeface="Cambria" panose="02040503050406030204" pitchFamily="18" charset="0"/>
              </a:rPr>
              <a:t>. </a:t>
            </a:r>
            <a:endParaRPr lang="en-US" sz="12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2279161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1:17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5" y="1295400"/>
            <a:ext cx="8601635" cy="4339650"/>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a:t>
            </a: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says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“Sadly, too many of us have lost sight of this all-important truth.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Today, people are mesmerized by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rock-star preachers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who can attract a crowd, rev up the audience,  and put on a good show.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our entertainment-driven culture,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Word of God </a:t>
            </a:r>
            <a:r>
              <a:rPr lang="en-US" sz="2400" b="1" dirty="0" smtClean="0">
                <a:latin typeface="Cambria" panose="02040503050406030204" pitchFamily="18" charset="0"/>
                <a:ea typeface="Cambria" panose="02040503050406030204" pitchFamily="18" charset="0"/>
              </a:rPr>
              <a:t>often gets banished to the </a:t>
            </a:r>
            <a:r>
              <a:rPr lang="en-US" sz="2400" b="1" dirty="0" smtClean="0">
                <a:latin typeface="Cambria" panose="02040503050406030204" pitchFamily="18" charset="0"/>
                <a:ea typeface="Cambria" panose="02040503050406030204" pitchFamily="18" charset="0"/>
              </a:rPr>
              <a:t>backstage, </a:t>
            </a:r>
            <a:r>
              <a:rPr lang="en-US" sz="2400" b="1" dirty="0" smtClean="0">
                <a:latin typeface="Cambria" panose="02040503050406030204" pitchFamily="18" charset="0"/>
                <a:ea typeface="Cambria" panose="02040503050406030204" pitchFamily="18" charset="0"/>
              </a:rPr>
              <a:t>while flash and jazz take center stage, forcing their way into the limelight</a:t>
            </a:r>
            <a:r>
              <a:rPr lang="en-US" sz="2400" b="1" dirty="0" smtClean="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200" b="1" i="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The apostle Paul was very clear </a:t>
            </a:r>
            <a:r>
              <a:rPr lang="en-US" sz="2400" b="1" dirty="0" smtClean="0">
                <a:latin typeface="Cambria" panose="02040503050406030204" pitchFamily="18" charset="0"/>
                <a:ea typeface="Cambria" panose="02040503050406030204" pitchFamily="18" charset="0"/>
              </a:rPr>
              <a:t>. . . “When </a:t>
            </a:r>
            <a:r>
              <a:rPr lang="en-US" sz="2400" b="1" dirty="0" smtClean="0">
                <a:latin typeface="Cambria" panose="02040503050406030204" pitchFamily="18" charset="0"/>
                <a:ea typeface="Cambria" panose="02040503050406030204" pitchFamily="18" charset="0"/>
              </a:rPr>
              <a:t>we glorify the messenger, we distract people from the message</a:t>
            </a:r>
            <a:r>
              <a:rPr lang="en-US" sz="2400" b="1" dirty="0" smtClean="0">
                <a:latin typeface="Cambria" panose="02040503050406030204" pitchFamily="18" charset="0"/>
                <a:ea typeface="Cambria" panose="02040503050406030204" pitchFamily="18" charset="0"/>
              </a:rPr>
              <a:t>.”</a:t>
            </a:r>
            <a:endParaRPr lang="en-US" sz="12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8108991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584775"/>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latin typeface="Constantia" pitchFamily="18" charset="0"/>
              </a:rPr>
              <a:t>Turning Your Eyes upon Jesus</a:t>
            </a:r>
            <a:endParaRPr lang="en-US" sz="32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turning your eyes upon </a:t>
            </a:r>
            <a:r>
              <a:rPr lang="en-US" sz="24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jesus</a:t>
            </a:r>
            <a:endPar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90526"/>
            <a:ext cx="8650147" cy="572464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In </a:t>
            </a:r>
            <a:r>
              <a:rPr lang="en-US" sz="2400" b="1" dirty="0" smtClean="0">
                <a:latin typeface="Cambria" panose="02040503050406030204" pitchFamily="18" charset="0"/>
                <a:ea typeface="Cambria" panose="02040503050406030204" pitchFamily="18" charset="0"/>
              </a:rPr>
              <a:t>closing,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 . . </a:t>
            </a:r>
            <a:r>
              <a:rPr lang="en-US" sz="2400" b="1" dirty="0" smtClean="0">
                <a:latin typeface="Cambria" panose="02040503050406030204" pitchFamily="18" charset="0"/>
                <a:ea typeface="Cambria" panose="02040503050406030204" pitchFamily="18" charset="0"/>
              </a:rPr>
              <a:t>As the church in Corinth began to go up in flames of controversy and conflict, the apostle Paul stepped in and began to douse the flames with and urgent plea.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As we look back from our twenty-first-century vantage point to observe how Paul handled this first-century crisis, we can learn some vital lessons for our day. </a:t>
            </a:r>
            <a:r>
              <a:rPr lang="en-US" sz="2400" b="1" dirty="0" smtClean="0">
                <a:latin typeface="Cambria" panose="02040503050406030204" pitchFamily="18" charset="0"/>
                <a:ea typeface="Cambria" panose="02040503050406030204" pitchFamily="18" charset="0"/>
              </a:rPr>
              <a:t> Rising </a:t>
            </a:r>
            <a:r>
              <a:rPr lang="en-US" sz="2400" b="1" dirty="0" smtClean="0">
                <a:latin typeface="Cambria" panose="02040503050406030204" pitchFamily="18" charset="0"/>
                <a:ea typeface="Cambria" panose="02040503050406030204" pitchFamily="18" charset="0"/>
              </a:rPr>
              <a:t>from the ashes of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Corinthians smoldering relationships is a vital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practical</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truth</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that will help us avoid the disaster of disunity in our local churches: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We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must focus fully on Christ! </a:t>
            </a:r>
            <a:endParaRPr lang="en-US" sz="2400" b="1" dirty="0" smtClean="0">
              <a:latin typeface="Cambria" panose="02040503050406030204" pitchFamily="18" charset="0"/>
              <a:ea typeface="Cambria" panose="02040503050406030204" pitchFamily="18" charset="0"/>
            </a:endParaRP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When we take our focus off Christ, our gaze fixes on something else – selfish pursuits, personal opinions, marginal issues, or favorite personalities.</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turning your eyes upon </a:t>
            </a:r>
            <a:r>
              <a:rPr lang="en-US" sz="24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jesus</a:t>
            </a:r>
            <a:endPar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52399" y="1170925"/>
            <a:ext cx="8763001" cy="5262979"/>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This misplaced focus leads to divisions. </a:t>
            </a:r>
            <a:r>
              <a:rPr lang="en-US" sz="2400" b="1" dirty="0" smtClean="0">
                <a:latin typeface="Cambria" panose="02040503050406030204" pitchFamily="18" charset="0"/>
                <a:ea typeface="Cambria" panose="02040503050406030204" pitchFamily="18" charset="0"/>
              </a:rPr>
              <a:t> Divisions </a:t>
            </a:r>
            <a:r>
              <a:rPr lang="en-US" sz="2400" b="1" dirty="0" smtClean="0">
                <a:latin typeface="Cambria" panose="02040503050406030204" pitchFamily="18" charset="0"/>
                <a:ea typeface="Cambria" panose="02040503050406030204" pitchFamily="18" charset="0"/>
              </a:rPr>
              <a:t>produce quarrels. </a:t>
            </a:r>
            <a:r>
              <a:rPr lang="en-US" sz="2400" b="1" dirty="0" smtClean="0">
                <a:latin typeface="Cambria" panose="02040503050406030204" pitchFamily="18" charset="0"/>
                <a:ea typeface="Cambria" panose="02040503050406030204" pitchFamily="18" charset="0"/>
              </a:rPr>
              <a:t> Quarrels </a:t>
            </a:r>
            <a:r>
              <a:rPr lang="en-US" sz="2400" b="1" dirty="0" smtClean="0">
                <a:latin typeface="Cambria" panose="02040503050406030204" pitchFamily="18" charset="0"/>
                <a:ea typeface="Cambria" panose="02040503050406030204" pitchFamily="18" charset="0"/>
              </a:rPr>
              <a:t>bring cliques. </a:t>
            </a:r>
            <a:r>
              <a:rPr lang="en-US" sz="2400" b="1" dirty="0" smtClean="0">
                <a:latin typeface="Cambria" panose="02040503050406030204" pitchFamily="18" charset="0"/>
                <a:ea typeface="Cambria" panose="02040503050406030204" pitchFamily="18" charset="0"/>
              </a:rPr>
              <a:t> And </a:t>
            </a:r>
            <a:r>
              <a:rPr lang="en-US" sz="2400" b="1" dirty="0" smtClean="0">
                <a:latin typeface="Cambria" panose="02040503050406030204" pitchFamily="18" charset="0"/>
                <a:ea typeface="Cambria" panose="02040503050406030204" pitchFamily="18" charset="0"/>
              </a:rPr>
              <a:t>cliques are just platoons awaiting orders to strike!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So, when church members fail to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focus fully on Christ</a:t>
            </a:r>
            <a:r>
              <a:rPr lang="en-US" sz="2400" b="1" dirty="0" smtClean="0">
                <a:latin typeface="Cambria" panose="02040503050406030204" pitchFamily="18" charset="0"/>
                <a:ea typeface="Cambria" panose="02040503050406030204" pitchFamily="18" charset="0"/>
              </a:rPr>
              <a:t>, the result will be controversy and conflict.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A fitting response is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Hebrews 12:1-2</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“Let </a:t>
            </a:r>
            <a:r>
              <a:rPr lang="en-US" sz="2400" b="1" i="1" dirty="0">
                <a:latin typeface="Cambria" panose="02040503050406030204" pitchFamily="18" charset="0"/>
                <a:ea typeface="Cambria" panose="02040503050406030204" pitchFamily="18" charset="0"/>
              </a:rPr>
              <a:t>us also lay aside every encumbrance, and the sin which so easily </a:t>
            </a:r>
            <a:r>
              <a:rPr lang="en-US" sz="2400" b="1" i="1" dirty="0" smtClean="0">
                <a:latin typeface="Cambria" panose="02040503050406030204" pitchFamily="18" charset="0"/>
                <a:ea typeface="Cambria" panose="02040503050406030204" pitchFamily="18" charset="0"/>
              </a:rPr>
              <a:t>entangles us, and let </a:t>
            </a:r>
            <a:r>
              <a:rPr lang="en-US" sz="2400" b="1" i="1" dirty="0">
                <a:latin typeface="Cambria" panose="02040503050406030204" pitchFamily="18" charset="0"/>
                <a:ea typeface="Cambria" panose="02040503050406030204" pitchFamily="18" charset="0"/>
              </a:rPr>
              <a:t>us run with endurance the race that is set before </a:t>
            </a:r>
            <a:r>
              <a:rPr lang="en-US" sz="2400" b="1" i="1" dirty="0" smtClean="0">
                <a:latin typeface="Cambria" panose="02040503050406030204" pitchFamily="18" charset="0"/>
                <a:ea typeface="Cambria" panose="02040503050406030204" pitchFamily="18" charset="0"/>
              </a:rPr>
              <a:t>us, fixing our </a:t>
            </a:r>
            <a:r>
              <a:rPr lang="en-US" sz="2400" b="1" i="1" dirty="0">
                <a:latin typeface="Cambria" panose="02040503050406030204" pitchFamily="18" charset="0"/>
                <a:ea typeface="Cambria" panose="02040503050406030204" pitchFamily="18" charset="0"/>
              </a:rPr>
              <a:t>eyes on Jesus, the Author, and </a:t>
            </a:r>
            <a:r>
              <a:rPr lang="en-US" sz="2400" b="1" i="1" dirty="0" err="1">
                <a:latin typeface="Cambria" panose="02040503050406030204" pitchFamily="18" charset="0"/>
                <a:ea typeface="Cambria" panose="02040503050406030204" pitchFamily="18" charset="0"/>
              </a:rPr>
              <a:t>Perfecter</a:t>
            </a:r>
            <a:r>
              <a:rPr lang="en-US" sz="2400" b="1" i="1" dirty="0">
                <a:latin typeface="Cambria" panose="02040503050406030204" pitchFamily="18" charset="0"/>
                <a:ea typeface="Cambria" panose="02040503050406030204" pitchFamily="18" charset="0"/>
              </a:rPr>
              <a:t> of our Faith</a:t>
            </a:r>
            <a:r>
              <a:rPr lang="en-US" sz="2400" b="1" i="1" dirty="0" smtClean="0">
                <a:latin typeface="Cambria" panose="02040503050406030204" pitchFamily="18" charset="0"/>
                <a:ea typeface="Cambria" panose="02040503050406030204" pitchFamily="18" charset="0"/>
              </a:rPr>
              <a:t>.” </a:t>
            </a:r>
          </a:p>
          <a:p>
            <a:pPr indent="457200">
              <a:tabLst>
                <a:tab pos="457200" algn="l"/>
              </a:tabLst>
            </a:pPr>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Where is your focus today!</a:t>
            </a:r>
          </a:p>
          <a:p>
            <a:pPr indent="457200">
              <a:tabLst>
                <a:tab pos="457200" algn="l"/>
              </a:tabLst>
            </a:pPr>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Is Christ the center of the picture or is His image beginning to blur?</a:t>
            </a:r>
          </a:p>
        </p:txBody>
      </p:sp>
    </p:spTree>
    <p:extLst>
      <p:ext uri="{BB962C8B-B14F-4D97-AF65-F5344CB8AC3E}">
        <p14:creationId xmlns:p14="http://schemas.microsoft.com/office/powerpoint/2010/main" xmlns="" val="30797135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turning your eyes upon </a:t>
            </a:r>
            <a:r>
              <a:rPr lang="en-US" sz="24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jesus</a:t>
            </a:r>
            <a:endPar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19200"/>
            <a:ext cx="8763000" cy="5447645"/>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Take time to </a:t>
            </a:r>
            <a:r>
              <a:rPr lang="en-US" sz="2400" b="1" i="1" dirty="0" smtClean="0">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Refocus</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our lives as we consider these common distractions that turn our eyes away from Christ   and lead to </a:t>
            </a:r>
            <a:r>
              <a:rPr lang="en-US" sz="2400" b="1" i="1" dirty="0" smtClean="0">
                <a:latin typeface="Cambria" panose="02040503050406030204" pitchFamily="18" charset="0"/>
                <a:ea typeface="Cambria" panose="02040503050406030204" pitchFamily="18" charset="0"/>
              </a:rPr>
              <a:t>selfish ambition</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division</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conflict</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i="1" dirty="0">
                <a:latin typeface="Cambria" panose="02040503050406030204" pitchFamily="18" charset="0"/>
                <a:ea typeface="Cambria" panose="02040503050406030204" pitchFamily="18" charset="0"/>
              </a:rPr>
              <a:t>Consider </a:t>
            </a:r>
            <a:r>
              <a:rPr lang="en-US" sz="2400" b="1" i="1" dirty="0" smtClean="0">
                <a:latin typeface="Cambria" panose="02040503050406030204" pitchFamily="18" charset="0"/>
                <a:ea typeface="Cambria" panose="02040503050406030204" pitchFamily="18" charset="0"/>
              </a:rPr>
              <a:t>these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Have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questions:</a:t>
            </a:r>
          </a:p>
          <a:p>
            <a:pPr indent="457200">
              <a:tabLst>
                <a:tab pos="457200" algn="l"/>
              </a:tabLst>
            </a:pPr>
            <a:endParaRPr lang="en-US" sz="1200" b="1" i="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Fixed my eyes on mere things?  </a:t>
            </a:r>
            <a:r>
              <a:rPr lang="en-US" sz="2400" b="1" dirty="0" smtClean="0">
                <a:latin typeface="Cambria" panose="02040503050406030204" pitchFamily="18" charset="0"/>
                <a:ea typeface="Cambria" panose="02040503050406030204" pitchFamily="18" charset="0"/>
              </a:rPr>
              <a:t>This leads to materialism, and an unquenchable lust for more. </a:t>
            </a:r>
            <a:r>
              <a:rPr lang="en-US" sz="2400" b="1" dirty="0" smtClean="0">
                <a:latin typeface="Cambria" panose="02040503050406030204" pitchFamily="18" charset="0"/>
                <a:ea typeface="Cambria" panose="02040503050406030204" pitchFamily="18" charset="0"/>
              </a:rPr>
              <a:t> If </a:t>
            </a:r>
            <a:r>
              <a:rPr lang="en-US" sz="2400" b="1" dirty="0" smtClean="0">
                <a:latin typeface="Cambria" panose="02040503050406030204" pitchFamily="18" charset="0"/>
                <a:ea typeface="Cambria" panose="02040503050406030204" pitchFamily="18" charset="0"/>
              </a:rPr>
              <a:t>our focus is things,  we will continually feel dissatisfied. </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1Tim 6:17</a:t>
            </a:r>
            <a:r>
              <a:rPr lang="en-US" sz="2400" b="1" dirty="0" smtClean="0">
                <a:latin typeface="Cambria" panose="02040503050406030204" pitchFamily="18" charset="0"/>
                <a:ea typeface="Cambria" panose="02040503050406030204" pitchFamily="18" charset="0"/>
              </a:rPr>
              <a:t> says, </a:t>
            </a:r>
            <a:r>
              <a:rPr lang="en-US" sz="2400" b="1" i="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Not to be conceited or to fix their hope on the uncertainty of riches, but on God.”</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Fixed my eyes on my circumstance?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This </a:t>
            </a:r>
            <a:r>
              <a:rPr lang="en-US" sz="2400" b="1" dirty="0" smtClean="0">
                <a:latin typeface="Cambria" panose="02040503050406030204" pitchFamily="18" charset="0"/>
                <a:ea typeface="Cambria" panose="02040503050406030204" pitchFamily="18" charset="0"/>
              </a:rPr>
              <a:t>promotes self-pity or pride. </a:t>
            </a:r>
            <a:r>
              <a:rPr lang="en-US" sz="2400" b="1" dirty="0" smtClean="0">
                <a:latin typeface="Cambria" panose="02040503050406030204" pitchFamily="18" charset="0"/>
                <a:ea typeface="Cambria" panose="02040503050406030204" pitchFamily="18" charset="0"/>
              </a:rPr>
              <a:t> Good </a:t>
            </a:r>
            <a:r>
              <a:rPr lang="en-US" sz="2400" b="1" dirty="0" smtClean="0">
                <a:latin typeface="Cambria" panose="02040503050406030204" pitchFamily="18" charset="0"/>
                <a:ea typeface="Cambria" panose="02040503050406030204" pitchFamily="18" charset="0"/>
              </a:rPr>
              <a:t>circumstance give a false sense of security; bad ones make us feel </a:t>
            </a:r>
            <a:r>
              <a:rPr lang="en-US" sz="2400" b="1" dirty="0" smtClean="0">
                <a:latin typeface="Cambria" panose="02040503050406030204" pitchFamily="18" charset="0"/>
                <a:ea typeface="Cambria" panose="02040503050406030204" pitchFamily="18" charset="0"/>
              </a:rPr>
              <a:t>depressed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3:2</a:t>
            </a:r>
            <a:r>
              <a:rPr lang="en-US" sz="2400" b="1" dirty="0" smtClean="0">
                <a:latin typeface="Cambria" panose="02040503050406030204" pitchFamily="18" charset="0"/>
                <a:ea typeface="Cambria" panose="02040503050406030204" pitchFamily="18" charset="0"/>
              </a:rPr>
              <a:t> says, </a:t>
            </a:r>
            <a:r>
              <a:rPr lang="en-US" sz="2400" b="1" i="1" dirty="0" smtClean="0">
                <a:latin typeface="Cambria" panose="02040503050406030204" pitchFamily="18" charset="0"/>
                <a:ea typeface="Cambria" panose="02040503050406030204" pitchFamily="18" charset="0"/>
              </a:rPr>
              <a:t>“Set </a:t>
            </a:r>
            <a:r>
              <a:rPr lang="en-US" sz="2400" b="1" i="1" dirty="0" smtClean="0">
                <a:latin typeface="Cambria" panose="02040503050406030204" pitchFamily="18" charset="0"/>
                <a:ea typeface="Cambria" panose="02040503050406030204" pitchFamily="18" charset="0"/>
              </a:rPr>
              <a:t>your mind on things above, not on things on the earth.” </a:t>
            </a:r>
            <a:endParaRPr lang="en-US" sz="1200" b="1"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6027903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219200"/>
            <a:ext cx="8534400" cy="4678204"/>
          </a:xfrm>
          <a:prstGeom prst="rect">
            <a:avLst/>
          </a:prstGeom>
          <a:noFill/>
          <a:effectLst/>
        </p:spPr>
        <p:txBody>
          <a:bodyPr wrap="square" rtlCol="0">
            <a:spAutoFit/>
          </a:bodyPr>
          <a:lstStyle/>
          <a:p>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the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third</a:t>
            </a:r>
            <a:r>
              <a:rPr lang="en-US" sz="2400" b="1" dirty="0">
                <a:latin typeface="Cambria" panose="02040503050406030204" pitchFamily="18" charset="0"/>
                <a:ea typeface="Cambria" panose="02040503050406030204" pitchFamily="18" charset="0"/>
              </a:rPr>
              <a:t> section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4:1-6:20</a:t>
            </a:r>
            <a:r>
              <a:rPr lang="en-US" sz="2400" b="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Paul outlines the principles and process of church discipline needed to purge and purify the church of its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Ills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Immorality</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In the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fourth</a:t>
            </a:r>
            <a:r>
              <a:rPr lang="en-US" sz="2400" b="1" dirty="0">
                <a:latin typeface="Cambria" panose="02040503050406030204" pitchFamily="18" charset="0"/>
                <a:ea typeface="Cambria" panose="02040503050406030204" pitchFamily="18" charset="0"/>
              </a:rPr>
              <a:t> section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7:1–10:33</a:t>
            </a:r>
            <a:r>
              <a:rPr lang="en-US" sz="2400" b="1" dirty="0" smtClean="0">
                <a:latin typeface="Cambria" panose="02040503050406030204" pitchFamily="18" charset="0"/>
                <a:ea typeface="Cambria" panose="02040503050406030204" pitchFamily="18" charset="0"/>
              </a:rPr>
              <a:t>): To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Family and</a:t>
            </a:r>
            <a:r>
              <a:rPr lang="en-US" sz="2400" b="1" dirty="0">
                <a:latin typeface="Cambria" panose="02040503050406030204" pitchFamily="18" charset="0"/>
                <a:ea typeface="Cambria" panose="02040503050406030204" pitchFamily="18" charset="0"/>
              </a:rPr>
              <a:t> </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Fellowship</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within </a:t>
            </a:r>
            <a:r>
              <a:rPr lang="en-US" sz="2400" b="1" dirty="0">
                <a:latin typeface="Cambria" panose="02040503050406030204" pitchFamily="18" charset="0"/>
                <a:ea typeface="Cambria" panose="02040503050406030204" pitchFamily="18" charset="0"/>
              </a:rPr>
              <a:t>the </a:t>
            </a:r>
            <a:r>
              <a:rPr lang="en-US" sz="2400" b="1" dirty="0" smtClean="0">
                <a:latin typeface="Cambria" panose="02040503050406030204" pitchFamily="18" charset="0"/>
                <a:ea typeface="Cambria" panose="02040503050406030204" pitchFamily="18" charset="0"/>
              </a:rPr>
              <a:t>church Paul addresses issues regarding relationships and answers the questions the church presented to him.</a:t>
            </a: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a:t>
            </a:r>
            <a:r>
              <a:rPr lang="en-US" sz="2400" b="1" dirty="0">
                <a:latin typeface="Cambria" panose="02040503050406030204" pitchFamily="18" charset="0"/>
                <a:ea typeface="Cambria" panose="02040503050406030204" pitchFamily="18" charset="0"/>
              </a:rPr>
              <a:t>the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fifth</a:t>
            </a:r>
            <a:r>
              <a:rPr lang="en-US" sz="2400" b="1" dirty="0">
                <a:latin typeface="Cambria" panose="02040503050406030204" pitchFamily="18" charset="0"/>
                <a:ea typeface="Cambria" panose="02040503050406030204" pitchFamily="18" charset="0"/>
              </a:rPr>
              <a:t> section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11:1–14:40</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Paul </a:t>
            </a:r>
            <a:r>
              <a:rPr lang="en-US" sz="2400" b="1" dirty="0" smtClean="0">
                <a:latin typeface="Cambria" panose="02040503050406030204" pitchFamily="18" charset="0"/>
                <a:ea typeface="Cambria" panose="02040503050406030204" pitchFamily="18" charset="0"/>
              </a:rPr>
              <a:t>focuses his attention on the chaotic character of their self-centered approach to worship,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Ordering Church 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Worship,</a:t>
            </a:r>
            <a:r>
              <a:rPr lang="en-US" sz="2400" b="1" dirty="0" smtClean="0">
                <a:latin typeface="Cambria" panose="02040503050406030204" pitchFamily="18" charset="0"/>
                <a:ea typeface="Cambria" panose="02040503050406030204" pitchFamily="18" charset="0"/>
              </a:rPr>
              <a:t> outlines the proper approach to living the Christian life. </a:t>
            </a:r>
            <a:endParaRPr lang="en-US"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8967752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1000"/>
                                        <p:tgtEl>
                                          <p:spTgt spid="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left)">
                                      <p:cBhvr>
                                        <p:cTn id="17"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turning your eyes upon </a:t>
            </a:r>
            <a:r>
              <a:rPr lang="en-US" sz="24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jesus</a:t>
            </a:r>
            <a:endPar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197819"/>
            <a:ext cx="8610601" cy="4154984"/>
          </a:xfrm>
          <a:prstGeom prst="rect">
            <a:avLst/>
          </a:prstGeom>
          <a:noFill/>
          <a:effectLst/>
        </p:spPr>
        <p:txBody>
          <a:bodyPr wrap="square" rtlCol="0">
            <a:spAutoFit/>
          </a:bodyPr>
          <a:lstStyle/>
          <a:p>
            <a:pPr indent="457200">
              <a:tabLst>
                <a:tab pos="457200" algn="l"/>
              </a:tabLst>
            </a:pPr>
            <a:r>
              <a:rPr lang="en-US" sz="2400" b="1" i="1" dirty="0" smtClean="0">
                <a:latin typeface="Cambria" panose="02040503050406030204" pitchFamily="18" charset="0"/>
                <a:ea typeface="Cambria" panose="02040503050406030204" pitchFamily="18" charset="0"/>
              </a:rPr>
              <a:t>Consider these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Have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questions:</a:t>
            </a:r>
          </a:p>
          <a:p>
            <a:pPr indent="457200">
              <a:tabLst>
                <a:tab pos="457200" algn="l"/>
              </a:tabLst>
            </a:pPr>
            <a:endParaRPr lang="en-US" sz="1200" b="1" i="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Fixed my eyes on myself?  </a:t>
            </a:r>
            <a:r>
              <a:rPr lang="en-US" sz="2400" b="1" dirty="0" smtClean="0">
                <a:latin typeface="Cambria" panose="02040503050406030204" pitchFamily="18" charset="0"/>
                <a:ea typeface="Cambria" panose="02040503050406030204" pitchFamily="18" charset="0"/>
              </a:rPr>
              <a:t>When we adore the trinity of </a:t>
            </a:r>
            <a:r>
              <a:rPr lang="en-US" sz="2400" b="1" i="1" dirty="0" smtClean="0">
                <a:latin typeface="Cambria" panose="02040503050406030204" pitchFamily="18" charset="0"/>
                <a:ea typeface="Cambria" panose="02040503050406030204" pitchFamily="18" charset="0"/>
              </a:rPr>
              <a:t>“me, myself, and I”</a:t>
            </a:r>
            <a:r>
              <a:rPr lang="en-US" sz="2400" b="1" dirty="0" smtClean="0">
                <a:latin typeface="Cambria" panose="02040503050406030204" pitchFamily="18" charset="0"/>
                <a:ea typeface="Cambria" panose="02040503050406030204" pitchFamily="18" charset="0"/>
              </a:rPr>
              <a:t> our concern for others suffers, leading to disunity in the church. </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2:4</a:t>
            </a:r>
            <a:r>
              <a:rPr lang="en-US" sz="2400" b="1" dirty="0" smtClean="0">
                <a:latin typeface="Cambria" panose="02040503050406030204" pitchFamily="18" charset="0"/>
                <a:ea typeface="Cambria" panose="02040503050406030204" pitchFamily="18" charset="0"/>
              </a:rPr>
              <a:t> says, </a:t>
            </a:r>
            <a:r>
              <a:rPr lang="en-US" sz="2400" b="1" i="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Do not merely look out for your own personal interests, but also for the interests of others.”</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2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Fixed my eyes on others?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Personality-driven ministry always leads to disillusionment and often disappointment.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Psalm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118:8</a:t>
            </a:r>
            <a:r>
              <a:rPr lang="en-US" sz="2400" b="1" dirty="0" smtClean="0">
                <a:latin typeface="Cambria" panose="02040503050406030204" pitchFamily="18" charset="0"/>
                <a:ea typeface="Cambria" panose="02040503050406030204" pitchFamily="18" charset="0"/>
              </a:rPr>
              <a:t> says, </a:t>
            </a:r>
            <a:r>
              <a:rPr lang="en-US" sz="2400" b="1" i="1" dirty="0" smtClean="0">
                <a:latin typeface="Cambria" panose="02040503050406030204" pitchFamily="18" charset="0"/>
                <a:ea typeface="Cambria" panose="02040503050406030204" pitchFamily="18" charset="0"/>
              </a:rPr>
              <a:t>“Its is better to take refuges in the Lord than to trust in man</a:t>
            </a:r>
            <a:r>
              <a:rPr lang="en-US" sz="2400" b="1" i="1" dirty="0" smtClean="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558610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turning your eyes upon </a:t>
            </a:r>
            <a:r>
              <a:rPr lang="en-US" sz="24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jesus</a:t>
            </a:r>
            <a:endPar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430947" y="283419"/>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10601" cy="5317657"/>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Now that you’ve considered your gaze.  Sanctify Christ in your heart. </a:t>
            </a: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Turn </a:t>
            </a:r>
            <a:r>
              <a:rPr lang="en-US" sz="2400" b="1" dirty="0">
                <a:latin typeface="Cambria" panose="02040503050406030204" pitchFamily="18" charset="0"/>
                <a:ea typeface="Cambria" panose="02040503050406030204" pitchFamily="18" charset="0"/>
              </a:rPr>
              <a:t>the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eyes</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of your heart upon Jesus, and you’ll find that the things of this world will begin to </a:t>
            </a:r>
            <a:r>
              <a:rPr lang="en-US" sz="2400" b="1" dirty="0" smtClean="0">
                <a:latin typeface="Cambria" panose="02040503050406030204" pitchFamily="18" charset="0"/>
                <a:ea typeface="Cambria" panose="02040503050406030204" pitchFamily="18" charset="0"/>
              </a:rPr>
              <a:t>fade, </a:t>
            </a:r>
            <a:r>
              <a:rPr lang="en-US" sz="2400" b="1" dirty="0">
                <a:latin typeface="Cambria" panose="02040503050406030204" pitchFamily="18" charset="0"/>
                <a:ea typeface="Cambria" panose="02040503050406030204" pitchFamily="18" charset="0"/>
              </a:rPr>
              <a:t>and </a:t>
            </a:r>
            <a:r>
              <a:rPr lang="en-US" sz="2400" b="1" dirty="0" smtClean="0">
                <a:latin typeface="Cambria" panose="02040503050406030204" pitchFamily="18" charset="0"/>
                <a:ea typeface="Cambria" panose="02040503050406030204" pitchFamily="18" charset="0"/>
              </a:rPr>
              <a:t>most of the seemingly irreconcilable differences we have with others in the body of Christ will melt away into irrelevance.</a:t>
            </a: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Then we will understand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i="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that diversity </a:t>
            </a:r>
            <a:r>
              <a:rPr lang="en-US" sz="2400" b="1" i="1" dirty="0">
                <a:latin typeface="Cambria" panose="02040503050406030204" pitchFamily="18" charset="0"/>
                <a:ea typeface="Cambria" panose="02040503050406030204" pitchFamily="18" charset="0"/>
              </a:rPr>
              <a:t>and variety </a:t>
            </a:r>
            <a:r>
              <a:rPr lang="en-US" sz="2400" b="1" i="1" dirty="0" smtClean="0">
                <a:latin typeface="Cambria" panose="02040503050406030204" pitchFamily="18" charset="0"/>
                <a:ea typeface="Cambria" panose="02040503050406030204" pitchFamily="18" charset="0"/>
              </a:rPr>
              <a:t>provides </a:t>
            </a:r>
            <a:r>
              <a:rPr lang="en-US" sz="2400" b="1" i="1" dirty="0">
                <a:latin typeface="Cambria" panose="02040503050406030204" pitchFamily="18" charset="0"/>
                <a:ea typeface="Cambria" panose="02040503050406030204" pitchFamily="18" charset="0"/>
              </a:rPr>
              <a:t>the body with a beautifully blended balance</a:t>
            </a:r>
            <a:r>
              <a:rPr lang="en-US" sz="2400" b="1" i="1" dirty="0" smtClean="0">
                <a:latin typeface="Cambria" panose="02040503050406030204" pitchFamily="18" charset="0"/>
                <a:ea typeface="Cambria" panose="02040503050406030204" pitchFamily="18" charset="0"/>
              </a:rPr>
              <a:t>.” </a:t>
            </a:r>
          </a:p>
          <a:p>
            <a:pPr>
              <a:tabLst>
                <a:tab pos="457200" algn="l"/>
              </a:tabLst>
            </a:pPr>
            <a:endParaRPr lang="en-US" sz="1200" b="1" i="1" dirty="0">
              <a:latin typeface="Cambria" panose="02040503050406030204" pitchFamily="18" charset="0"/>
              <a:ea typeface="Cambria" panose="02040503050406030204" pitchFamily="18" charset="0"/>
            </a:endParaRPr>
          </a:p>
          <a:p>
            <a:pPr>
              <a:tabLst>
                <a:tab pos="457200" algn="l"/>
              </a:tabLst>
            </a:pPr>
            <a:r>
              <a:rPr lang="en-US" sz="2400" b="1" i="1" dirty="0" smtClean="0">
                <a:latin typeface="Cambria" panose="02040503050406030204" pitchFamily="18" charset="0"/>
                <a:ea typeface="Cambria" panose="02040503050406030204" pitchFamily="18" charset="0"/>
              </a:rPr>
              <a:t>	So long </a:t>
            </a:r>
            <a:r>
              <a:rPr lang="en-US" sz="2400" b="1" i="1" dirty="0">
                <a:latin typeface="Cambria" panose="02040503050406030204" pitchFamily="18" charset="0"/>
                <a:ea typeface="Cambria" panose="02040503050406030204" pitchFamily="18" charset="0"/>
              </a:rPr>
              <a:t>as our knowledge is imperfect, our preferences vary, and our opinions differ, we should leave a lot of </a:t>
            </a:r>
            <a:r>
              <a:rPr lang="en-US" sz="2400" b="1" i="1" dirty="0" smtClean="0">
                <a:latin typeface="Cambria" panose="02040503050406030204" pitchFamily="18" charset="0"/>
                <a:ea typeface="Cambria" panose="02040503050406030204" pitchFamily="18" charset="0"/>
              </a:rPr>
              <a:t>room,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for</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400" b="1" i="1" dirty="0" smtClean="0">
                <a:latin typeface="Cambria" panose="02040503050406030204" pitchFamily="18" charset="0"/>
                <a:ea typeface="Cambria" panose="02040503050406030204" pitchFamily="18" charset="0"/>
              </a:rPr>
              <a:t>, in </a:t>
            </a:r>
            <a:r>
              <a:rPr lang="en-US" sz="2400" b="1" i="1" dirty="0">
                <a:latin typeface="Cambria" panose="02040503050406030204" pitchFamily="18" charset="0"/>
                <a:ea typeface="Cambria" panose="02040503050406030204" pitchFamily="18" charset="0"/>
              </a:rPr>
              <a:t>areas that don’t really matter</a:t>
            </a:r>
            <a:r>
              <a:rPr lang="en-US" sz="2400" b="1" i="1" dirty="0" smtClean="0">
                <a:latin typeface="Cambria" panose="02040503050406030204" pitchFamily="18" charset="0"/>
                <a:ea typeface="Cambria" panose="02040503050406030204" pitchFamily="18" charset="0"/>
              </a:rPr>
              <a:t>.”  </a:t>
            </a:r>
          </a:p>
          <a:p>
            <a:pPr>
              <a:tabLst>
                <a:tab pos="457200" algn="l"/>
              </a:tabLst>
            </a:pPr>
            <a:endParaRPr lang="en-US" sz="1200" b="1" i="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much freedom do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 </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allow others to enjoy</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endParaRPr lang="en-US" sz="12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7942126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24 May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1:18 – 31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“The Foolishness of the Cross”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219200"/>
            <a:ext cx="8534400" cy="4124206"/>
          </a:xfrm>
          <a:prstGeom prst="rect">
            <a:avLst/>
          </a:prstGeom>
          <a:noFill/>
          <a:effectLst/>
        </p:spPr>
        <p:txBody>
          <a:bodyPr wrap="square" rtlCol="0">
            <a:spAutoFit/>
          </a:bodyPr>
          <a:lstStyle/>
          <a:p>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the </a:t>
            </a:r>
            <a:r>
              <a:rPr lang="en-US" sz="240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sixth</a:t>
            </a:r>
            <a:r>
              <a:rPr lang="en-US" sz="2400" b="1" dirty="0">
                <a:latin typeface="Cambria" panose="02040503050406030204" pitchFamily="18" charset="0"/>
                <a:ea typeface="Cambria" panose="02040503050406030204" pitchFamily="18" charset="0"/>
              </a:rPr>
              <a:t> section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15:1-58</a:t>
            </a:r>
            <a:r>
              <a:rPr lang="en-US" sz="2400" b="1" dirty="0" smtClean="0">
                <a:latin typeface="Cambria" panose="02040503050406030204" pitchFamily="18" charset="0"/>
                <a:ea typeface="Cambria" panose="02040503050406030204" pitchFamily="18" charset="0"/>
              </a:rPr>
              <a:t>): Paul </a:t>
            </a:r>
            <a:r>
              <a:rPr lang="en-US" sz="2400" b="1" dirty="0" smtClean="0">
                <a:latin typeface="Cambria" panose="02040503050406030204" pitchFamily="18" charset="0"/>
                <a:ea typeface="Cambria" panose="02040503050406030204" pitchFamily="18" charset="0"/>
              </a:rPr>
              <a:t>reiterates the message of the gospel and of the person and work of Jesus Christ, he then dives into the depths of the doctrine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Concerning Death 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Resurrection</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400" b="1" dirty="0">
                <a:latin typeface="Cambria" panose="02040503050406030204" pitchFamily="18" charset="0"/>
                <a:ea typeface="Cambria" panose="02040503050406030204" pitchFamily="18" charset="0"/>
              </a:rPr>
              <a:t>	In the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seventh</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section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16:1–24</a:t>
            </a:r>
            <a:r>
              <a:rPr lang="en-US" sz="2400" b="1" dirty="0" smtClean="0">
                <a:latin typeface="Cambria" panose="02040503050406030204" pitchFamily="18" charset="0"/>
                <a:ea typeface="Cambria" panose="02040503050406030204" pitchFamily="18" charset="0"/>
              </a:rPr>
              <a:t>): Paul </a:t>
            </a:r>
            <a:r>
              <a:rPr lang="en-US" sz="2400" b="1" dirty="0" smtClean="0">
                <a:latin typeface="Cambria" panose="02040503050406030204" pitchFamily="18" charset="0"/>
                <a:ea typeface="Cambria" panose="02040503050406030204" pitchFamily="18" charset="0"/>
              </a:rPr>
              <a:t>in these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Concluding Instructions and</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Warnings</a:t>
            </a:r>
            <a:r>
              <a:rPr lang="en-US" sz="2400" b="1" dirty="0" smtClean="0">
                <a:latin typeface="Cambria" panose="02040503050406030204" pitchFamily="18" charset="0"/>
                <a:ea typeface="Cambria" panose="02040503050406030204" pitchFamily="18" charset="0"/>
              </a:rPr>
              <a:t>, directs the Corinthians on the proper collection for the saints in Jerusalem, and he exhort them to stand firm in their faith, with love for the Lord and hope for His coming. </a:t>
            </a:r>
          </a:p>
          <a:p>
            <a:pPr>
              <a:tabLst>
                <a:tab pos="457200" algn="l"/>
              </a:tabLst>
            </a:pPr>
            <a:endParaRPr lang="en-US" sz="1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44757887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10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1600" y="116541"/>
            <a:ext cx="6172200" cy="830997"/>
          </a:xfrm>
          <a:prstGeom prst="rect">
            <a:avLst/>
          </a:prstGeom>
          <a:noFill/>
        </p:spPr>
        <p:txBody>
          <a:bodyPr wrap="square" rtlCol="0">
            <a:spAutoFit/>
          </a:bodyPr>
          <a:lstStyle/>
          <a:p>
            <a:pPr algn="ctr"/>
            <a:r>
              <a:rPr lang="en-US" sz="2400" b="1" dirty="0" smtClean="0">
                <a:latin typeface="Cambria" panose="02040503050406030204" pitchFamily="18" charset="0"/>
                <a:ea typeface="Cambria" panose="02040503050406030204" pitchFamily="18" charset="0"/>
              </a:rPr>
              <a:t>Purpose and Presentation</a:t>
            </a:r>
          </a:p>
          <a:p>
            <a:pPr algn="ctr"/>
            <a:r>
              <a:rPr lang="en-US" sz="2400" b="1" dirty="0" smtClean="0">
                <a:latin typeface="Cambria" panose="02040503050406030204" pitchFamily="18" charset="0"/>
                <a:ea typeface="Cambria" panose="02040503050406030204" pitchFamily="18" charset="0"/>
              </a:rPr>
              <a:t>First Corinthians</a:t>
            </a:r>
            <a:endParaRPr lang="en-US" sz="2400" b="1"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990600"/>
            <a:ext cx="8839200" cy="5634952"/>
          </a:xfrm>
          <a:prstGeom prst="rect">
            <a:avLst/>
          </a:prstGeom>
        </p:spPr>
      </p:pic>
    </p:spTree>
    <p:extLst>
      <p:ext uri="{BB962C8B-B14F-4D97-AF65-F5344CB8AC3E}">
        <p14:creationId xmlns:p14="http://schemas.microsoft.com/office/powerpoint/2010/main" xmlns="" val="2117292866"/>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8" name="TextBox 7"/>
          <p:cNvSpPr txBox="1"/>
          <p:nvPr/>
        </p:nvSpPr>
        <p:spPr>
          <a:xfrm rot="21445311">
            <a:off x="1151885" y="2927290"/>
            <a:ext cx="4720821" cy="461665"/>
          </a:xfrm>
          <a:prstGeom prst="rect">
            <a:avLst/>
          </a:prstGeom>
          <a:noFill/>
        </p:spPr>
        <p:txBody>
          <a:bodyPr wrap="square" rtlCol="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To Split A </a:t>
            </a: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Church - </a:t>
            </a: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1:10-17</a:t>
            </a:r>
            <a:endParaRPr lang="en-US" sz="24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199"/>
            <a:ext cx="8458200" cy="5078313"/>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Paul closes his opening section with these inspiring </a:t>
            </a:r>
            <a:r>
              <a:rPr lang="en-US" sz="2400" b="1" dirty="0" smtClean="0">
                <a:latin typeface="Cambria" panose="02040503050406030204" pitchFamily="18" charset="0"/>
                <a:ea typeface="Cambria" panose="02040503050406030204" pitchFamily="18" charset="0"/>
              </a:rPr>
              <a:t>words, </a:t>
            </a:r>
            <a:r>
              <a:rPr lang="en-US" sz="2400" b="1" i="1" dirty="0" smtClean="0">
                <a:latin typeface="Cambria" panose="02040503050406030204" pitchFamily="18" charset="0"/>
                <a:ea typeface="Cambria" panose="02040503050406030204" pitchFamily="18" charset="0"/>
              </a:rPr>
              <a:t>“God</a:t>
            </a:r>
            <a:r>
              <a:rPr lang="en-US" sz="2400" b="1" i="1" dirty="0">
                <a:latin typeface="Cambria" panose="02040503050406030204" pitchFamily="18" charset="0"/>
                <a:ea typeface="Cambria" panose="02040503050406030204" pitchFamily="18" charset="0"/>
              </a:rPr>
              <a:t> is faithful, by whom you were called into the fellowship of His Son, Jesus Christ our </a:t>
            </a:r>
            <a:r>
              <a:rPr lang="en-US" sz="2400" b="1" i="1" dirty="0" smtClean="0">
                <a:latin typeface="Cambria" panose="02040503050406030204" pitchFamily="18" charset="0"/>
                <a:ea typeface="Cambria" panose="02040503050406030204" pitchFamily="18" charset="0"/>
              </a:rPr>
              <a:t>Lord”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1:9</a:t>
            </a:r>
            <a:r>
              <a:rPr lang="en-US" sz="2400" b="1" dirty="0" smtClean="0">
                <a:latin typeface="Cambria" panose="02040503050406030204" pitchFamily="18" charset="0"/>
                <a:ea typeface="Cambria" panose="02040503050406030204" pitchFamily="18" charset="0"/>
              </a:rPr>
              <a:t>).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So after this glowing praise in the opening greeting you might have expected a positive, encouraging, even inspiring letter from the founding apostle to the church.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However, </a:t>
            </a:r>
            <a:r>
              <a:rPr lang="en-US" sz="2400" b="1" dirty="0" smtClean="0">
                <a:latin typeface="Cambria" panose="02040503050406030204" pitchFamily="18" charset="0"/>
                <a:ea typeface="Cambria" panose="02040503050406030204" pitchFamily="18" charset="0"/>
              </a:rPr>
              <a:t>this letter is not addressed to the churches in Rome, Galatia, or Thessalonica, but to the church in Corinth which was in deep trouble.</a:t>
            </a:r>
          </a:p>
          <a:p>
            <a:pPr indent="457200"/>
            <a:endParaRPr lang="en-US" sz="12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Paul’s positive appraisal in his introductory greeting suddenly gives way to a strong </a:t>
            </a:r>
            <a:r>
              <a:rPr lang="en-US" sz="2400" b="1" u="sng" dirty="0" smtClean="0">
                <a:latin typeface="Cambria" panose="02040503050406030204" pitchFamily="18" charset="0"/>
                <a:ea typeface="Cambria" panose="02040503050406030204" pitchFamily="18" charset="0"/>
              </a:rPr>
              <a:t>rebuke</a:t>
            </a:r>
            <a:r>
              <a:rPr lang="en-US" sz="2400" b="1" dirty="0" smtClean="0">
                <a:latin typeface="Cambria" panose="02040503050406030204" pitchFamily="18" charset="0"/>
                <a:ea typeface="Cambria" panose="02040503050406030204" pitchFamily="18" charset="0"/>
              </a:rPr>
              <a:t> against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divisions</a:t>
            </a: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and</a:t>
            </a:r>
            <a:r>
              <a:rPr lang="en-US" sz="2400" b="1" dirty="0" smtClean="0">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worldly</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folly</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1:10 – 3:23</a:t>
            </a:r>
            <a:r>
              <a:rPr lang="en-US" sz="2400" b="1" dirty="0" smtClean="0">
                <a:latin typeface="Cambria" panose="02040503050406030204" pitchFamily="18" charset="0"/>
                <a:ea typeface="Cambria" panose="02040503050406030204" pitchFamily="18" charset="0"/>
              </a:rPr>
              <a:t>).</a:t>
            </a:r>
            <a:endParaRPr lang="en-US" sz="12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6641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19200"/>
            <a:ext cx="8458200" cy="4863018"/>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With few exceptions, these sixteen chapters of First Corinthians march like a parade of strong </a:t>
            </a:r>
            <a:r>
              <a:rPr lang="en-US" sz="2400" b="1" u="sng" dirty="0" smtClean="0">
                <a:latin typeface="Cambria" panose="02040503050406030204" pitchFamily="18" charset="0"/>
                <a:ea typeface="Cambria" panose="02040503050406030204" pitchFamily="18" charset="0"/>
              </a:rPr>
              <a:t>reproofs</a:t>
            </a:r>
            <a:r>
              <a:rPr lang="en-US" sz="2400" b="1" dirty="0" smtClean="0">
                <a:latin typeface="Cambria" panose="02040503050406030204" pitchFamily="18" charset="0"/>
                <a:ea typeface="Cambria" panose="02040503050406030204" pitchFamily="18" charset="0"/>
              </a:rPr>
              <a:t> for a scandalous church. </a:t>
            </a:r>
          </a:p>
          <a:p>
            <a:pPr indent="457200"/>
            <a:endParaRPr lang="en-US" sz="12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Paul takes aim at the divisions that had formed among the believers in Corinth</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Where </a:t>
            </a:r>
            <a:r>
              <a:rPr lang="en-US" sz="2400" b="1" dirty="0" smtClean="0">
                <a:latin typeface="Cambria" panose="02040503050406030204" pitchFamily="18" charset="0"/>
                <a:ea typeface="Cambria" panose="02040503050406030204" pitchFamily="18" charset="0"/>
              </a:rPr>
              <a:t>we will </a:t>
            </a:r>
            <a:r>
              <a:rPr lang="en-US" sz="2400" b="1" dirty="0" smtClean="0">
                <a:latin typeface="Cambria" panose="02040503050406030204" pitchFamily="18" charset="0"/>
                <a:ea typeface="Cambria" panose="02040503050406030204" pitchFamily="18" charset="0"/>
              </a:rPr>
              <a:t>discover a </a:t>
            </a:r>
            <a:r>
              <a:rPr lang="en-US" sz="2400" b="1" dirty="0">
                <a:latin typeface="Cambria" panose="02040503050406030204" pitchFamily="18" charset="0"/>
                <a:ea typeface="Cambria" panose="02040503050406030204" pitchFamily="18" charset="0"/>
              </a:rPr>
              <a:t>major source </a:t>
            </a:r>
            <a:r>
              <a:rPr lang="en-US" sz="2400" b="1" dirty="0" smtClean="0">
                <a:latin typeface="Cambria" panose="02040503050406030204" pitchFamily="18" charset="0"/>
                <a:ea typeface="Cambria" panose="02040503050406030204" pitchFamily="18" charset="0"/>
              </a:rPr>
              <a:t>of many of their problems was their tendency to praise human wisdom rather than rejoice in the revelation of God in Jesus Christ. </a:t>
            </a:r>
          </a:p>
          <a:p>
            <a:pPr indent="457200"/>
            <a:endParaRPr lang="en-US" sz="12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Had the Corinthian believers embraced the church as a</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work of God</a:t>
            </a:r>
            <a:r>
              <a:rPr lang="en-US" sz="2400" b="1" dirty="0" smtClean="0">
                <a:latin typeface="Cambria" panose="02040503050406030204" pitchFamily="18" charset="0"/>
                <a:ea typeface="Cambria" panose="02040503050406030204" pitchFamily="18" charset="0"/>
              </a:rPr>
              <a:t> rather than the work of mere humans, the parties that had formed around Paul, Peter, and Apollos would have been seen for the folly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foolishness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they were.</a:t>
            </a:r>
            <a:endParaRPr lang="en-US" sz="12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Overview</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5150988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42550</TotalTime>
  <Words>2982</Words>
  <Application>Microsoft Office PowerPoint</Application>
  <PresentationFormat>On-screen Show (4:3)</PresentationFormat>
  <Paragraphs>310</Paragraphs>
  <Slides>43</Slides>
  <Notes>40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Trek</vt:lpstr>
      <vt:lpstr>1_Trek</vt:lpstr>
      <vt:lpstr>Slide 1</vt:lpstr>
      <vt:lpstr>1 Corinthians Introduction</vt:lpstr>
      <vt:lpstr>1 Corinthians Introduction</vt:lpstr>
      <vt:lpstr>1 Corinthians Introduction</vt:lpstr>
      <vt:lpstr>1 Corinthians Introduction</vt:lpstr>
      <vt:lpstr>Slide 6</vt:lpstr>
      <vt:lpstr>Slide 7</vt:lpstr>
      <vt:lpstr>1 Corinthians - Overview</vt:lpstr>
      <vt:lpstr>1 Corinthians - Overview</vt:lpstr>
      <vt:lpstr> 1 Corinthians - Lesson Overview</vt:lpstr>
      <vt:lpstr>1 Corinthians - Lesson Overview</vt:lpstr>
      <vt:lpstr>1 Corinthians - Lesson Overview</vt:lpstr>
      <vt:lpstr>1 Corinthians 1:10</vt:lpstr>
      <vt:lpstr>1 Corinthians 1:10</vt:lpstr>
      <vt:lpstr>1 Corinthians 1:10</vt:lpstr>
      <vt:lpstr>1 Corinthians 1:10</vt:lpstr>
      <vt:lpstr>1 Corinthians 1:10</vt:lpstr>
      <vt:lpstr>1 Corinthians 1:10</vt:lpstr>
      <vt:lpstr>1 Corinthians 1:11 -16</vt:lpstr>
      <vt:lpstr>1 Corinthians 1:11-16</vt:lpstr>
      <vt:lpstr>1 Corinthians 1:11-16</vt:lpstr>
      <vt:lpstr>1 Corinthians 1:11-16</vt:lpstr>
      <vt:lpstr>1 Corinthians 1:11-16</vt:lpstr>
      <vt:lpstr>1 Corinthians 1:11-16</vt:lpstr>
      <vt:lpstr>1 Corinthians 1:11-16</vt:lpstr>
      <vt:lpstr>1 Corinthians 1:11-16</vt:lpstr>
      <vt:lpstr>1 Corinthians 1:11-16</vt:lpstr>
      <vt:lpstr>1 Corinthians 1:11-16</vt:lpstr>
      <vt:lpstr>1 Corinthians 1:11-16</vt:lpstr>
      <vt:lpstr>1 Corinthians 1:11-16</vt:lpstr>
      <vt:lpstr>1 Corinthians 1:11-16</vt:lpstr>
      <vt:lpstr>1 Corinthians 1:17</vt:lpstr>
      <vt:lpstr>1 Corinthians 1:17</vt:lpstr>
      <vt:lpstr>1 Corinthians 1:17</vt:lpstr>
      <vt:lpstr>1 Corinthians 1:17</vt:lpstr>
      <vt:lpstr>Slide 36</vt:lpstr>
      <vt:lpstr>Application – turning your eyes upon jesus</vt:lpstr>
      <vt:lpstr>Application – turning your eyes upon jesus</vt:lpstr>
      <vt:lpstr>Application – turning your eyes upon jesus</vt:lpstr>
      <vt:lpstr>Application – turning your eyes upon jesus</vt:lpstr>
      <vt:lpstr>Application – turning your eyes upon jesus</vt:lpstr>
      <vt:lpstr>Slide 42</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8132</cp:revision>
  <cp:lastPrinted>2023-05-06T01:46:48Z</cp:lastPrinted>
  <dcterms:created xsi:type="dcterms:W3CDTF">2016-10-08T19:35:00Z</dcterms:created>
  <dcterms:modified xsi:type="dcterms:W3CDTF">2023-05-15T18:12:39Z</dcterms:modified>
</cp:coreProperties>
</file>